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mp4" ContentType="video/mp4"/>
  <Default Extension="vml" ContentType="application/vnd.openxmlformats-officedocument.vmlDrawing"/>
  <Default Extension="gif" ContentType="video/unknown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35"/>
  </p:notesMasterIdLst>
  <p:sldIdLst>
    <p:sldId id="319" r:id="rId2"/>
    <p:sldId id="320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317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6" r:id="rId32"/>
    <p:sldId id="315" r:id="rId33"/>
    <p:sldId id="318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73" autoAdjust="0"/>
    <p:restoredTop sz="90826" autoAdjust="0"/>
  </p:normalViewPr>
  <p:slideViewPr>
    <p:cSldViewPr>
      <p:cViewPr varScale="1">
        <p:scale>
          <a:sx n="114" d="100"/>
          <a:sy n="114" d="100"/>
        </p:scale>
        <p:origin x="192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151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17E1EB-39CF-4348-BCDB-1668BDE219DC}" type="datetimeFigureOut">
              <a:rPr lang="en-US" smtClean="0"/>
              <a:pPr/>
              <a:t>3/19/17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2A9CF-E8B0-4248-A7C3-5B6CE759F3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083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Compare with BST</a:t>
            </a:r>
          </a:p>
          <a:p>
            <a:r>
              <a:rPr kumimoji="1" lang="en-US" altLang="zh-CN" dirty="0" smtClean="0"/>
              <a:t>Ask minimum or maximum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2A9CF-E8B0-4248-A7C3-5B6CE759F3D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610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56AE-E0E3-434A-9A9E-D32934502806}" type="datetimeFigureOut">
              <a:rPr lang="en-US" smtClean="0"/>
              <a:pPr/>
              <a:t>3/19/17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C4FF-C33F-4DC6-BF34-54B7D70A486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56AE-E0E3-434A-9A9E-D32934502806}" type="datetimeFigureOut">
              <a:rPr lang="en-US" smtClean="0"/>
              <a:pPr/>
              <a:t>3/19/17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C4FF-C33F-4DC6-BF34-54B7D70A486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56AE-E0E3-434A-9A9E-D32934502806}" type="datetimeFigureOut">
              <a:rPr lang="en-US" smtClean="0"/>
              <a:pPr/>
              <a:t>3/19/17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C4FF-C33F-4DC6-BF34-54B7D70A486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56AE-E0E3-434A-9A9E-D32934502806}" type="datetimeFigureOut">
              <a:rPr lang="en-US" smtClean="0"/>
              <a:pPr/>
              <a:t>3/19/17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C4FF-C33F-4DC6-BF34-54B7D70A486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56AE-E0E3-434A-9A9E-D32934502806}" type="datetimeFigureOut">
              <a:rPr lang="en-US" smtClean="0"/>
              <a:pPr/>
              <a:t>3/19/17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C4FF-C33F-4DC6-BF34-54B7D70A486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56AE-E0E3-434A-9A9E-D32934502806}" type="datetimeFigureOut">
              <a:rPr lang="en-US" smtClean="0"/>
              <a:pPr/>
              <a:t>3/19/17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C4FF-C33F-4DC6-BF34-54B7D70A486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56AE-E0E3-434A-9A9E-D32934502806}" type="datetimeFigureOut">
              <a:rPr lang="en-US" smtClean="0"/>
              <a:pPr/>
              <a:t>3/19/17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C4FF-C33F-4DC6-BF34-54B7D70A486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56AE-E0E3-434A-9A9E-D32934502806}" type="datetimeFigureOut">
              <a:rPr lang="en-US" smtClean="0"/>
              <a:pPr/>
              <a:t>3/19/17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C4FF-C33F-4DC6-BF34-54B7D70A486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56AE-E0E3-434A-9A9E-D32934502806}" type="datetimeFigureOut">
              <a:rPr lang="en-US" smtClean="0"/>
              <a:pPr/>
              <a:t>3/19/17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C4FF-C33F-4DC6-BF34-54B7D70A486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56AE-E0E3-434A-9A9E-D32934502806}" type="datetimeFigureOut">
              <a:rPr lang="en-US" smtClean="0"/>
              <a:pPr/>
              <a:t>3/19/17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4C4FF-C33F-4DC6-BF34-54B7D70A486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56AE-E0E3-434A-9A9E-D32934502806}" type="datetimeFigureOut">
              <a:rPr lang="en-US" smtClean="0"/>
              <a:pPr/>
              <a:t>3/19/17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214C4FF-C33F-4DC6-BF34-54B7D70A486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B3856AE-E0E3-434A-9A9E-D32934502806}" type="datetimeFigureOut">
              <a:rPr lang="en-US" smtClean="0"/>
              <a:pPr/>
              <a:t>3/19/17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214C4FF-C33F-4DC6-BF34-54B7D70A486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5.wmf"/><Relationship Id="rId5" Type="http://schemas.openxmlformats.org/officeDocument/2006/relationships/image" Target="../media/image16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4.gif"/><Relationship Id="rId2" Type="http://schemas.openxmlformats.org/officeDocument/2006/relationships/video" Target="../media/media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6.wmf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</a:t>
            </a:r>
            <a:br>
              <a:rPr lang="en-US" dirty="0" smtClean="0"/>
            </a:br>
            <a:r>
              <a:rPr lang="en-US" dirty="0" err="1" smtClean="0"/>
              <a:t>Heapsort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657600"/>
            <a:ext cx="7854696" cy="17526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Guangyu Zou</a:t>
            </a:r>
          </a:p>
          <a:p>
            <a:r>
              <a:rPr lang="en-US" altLang="zh-CN" dirty="0" err="1" smtClean="0"/>
              <a:t>gyzou@dlut.edu.cn</a:t>
            </a:r>
            <a:endParaRPr lang="en-US" altLang="zh-CN" dirty="0" smtClean="0"/>
          </a:p>
          <a:p>
            <a:r>
              <a:rPr lang="en-US" altLang="zh-CN" dirty="0" smtClean="0"/>
              <a:t>Dalian University of Technology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252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Heap property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sz="2400" dirty="0">
                <a:solidFill>
                  <a:schemeClr val="hlink"/>
                </a:solidFill>
                <a:latin typeface="Arial" charset="0"/>
                <a:ea typeface="新細明體" charset="0"/>
                <a:cs typeface="新細明體" charset="0"/>
              </a:rPr>
              <a:t>Max-heap</a:t>
            </a:r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</a:rPr>
              <a:t> : A</a:t>
            </a:r>
            <a:r>
              <a:rPr lang="en-US" altLang="zh-TW" sz="2400" b="1" i="1" dirty="0">
                <a:solidFill>
                  <a:srgbClr val="808080"/>
                </a:solidFill>
                <a:latin typeface="Arial" charset="0"/>
                <a:ea typeface="新細明體" charset="0"/>
                <a:cs typeface="新細明體" charset="0"/>
              </a:rPr>
              <a:t> </a:t>
            </a:r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</a:rPr>
              <a:t>[parent(</a:t>
            </a:r>
            <a:r>
              <a:rPr lang="en-US" altLang="zh-TW" sz="2400" i="1" dirty="0" err="1">
                <a:latin typeface="Arial" charset="0"/>
                <a:ea typeface="新細明體" charset="0"/>
                <a:cs typeface="新細明體" charset="0"/>
              </a:rPr>
              <a:t>i</a:t>
            </a:r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</a:rPr>
              <a:t>)] </a:t>
            </a:r>
            <a:r>
              <a:rPr lang="en-US" altLang="zh-TW" sz="2400" dirty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 </a:t>
            </a:r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</a:rPr>
              <a:t>A[</a:t>
            </a:r>
            <a:r>
              <a:rPr lang="en-US" altLang="zh-TW" sz="2400" i="1" dirty="0" err="1">
                <a:latin typeface="Arial" charset="0"/>
                <a:ea typeface="新細明體" charset="0"/>
                <a:cs typeface="新細明體" charset="0"/>
              </a:rPr>
              <a:t>i</a:t>
            </a:r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</a:rPr>
              <a:t>]</a:t>
            </a:r>
          </a:p>
          <a:p>
            <a:pPr algn="just"/>
            <a:r>
              <a:rPr lang="en-US" altLang="zh-TW" sz="2400" dirty="0">
                <a:solidFill>
                  <a:schemeClr val="hlink"/>
                </a:solidFill>
                <a:latin typeface="Arial" charset="0"/>
                <a:ea typeface="新細明體" charset="0"/>
                <a:cs typeface="新細明體" charset="0"/>
              </a:rPr>
              <a:t>Min-heap</a:t>
            </a:r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</a:rPr>
              <a:t> : A</a:t>
            </a:r>
            <a:r>
              <a:rPr lang="en-US" altLang="zh-TW" sz="2400" b="1" i="1" dirty="0">
                <a:solidFill>
                  <a:srgbClr val="808080"/>
                </a:solidFill>
                <a:latin typeface="Arial" charset="0"/>
                <a:ea typeface="新細明體" charset="0"/>
                <a:cs typeface="新細明體" charset="0"/>
              </a:rPr>
              <a:t> </a:t>
            </a:r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</a:rPr>
              <a:t>[parent(</a:t>
            </a:r>
            <a:r>
              <a:rPr lang="en-US" altLang="zh-TW" sz="2400" i="1" dirty="0" err="1">
                <a:latin typeface="Arial" charset="0"/>
                <a:ea typeface="新細明體" charset="0"/>
                <a:cs typeface="新細明體" charset="0"/>
              </a:rPr>
              <a:t>i</a:t>
            </a:r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</a:rPr>
              <a:t>)] </a:t>
            </a:r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≤</a:t>
            </a:r>
            <a:r>
              <a:rPr lang="en-US" altLang="zh-TW" sz="2400" dirty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 </a:t>
            </a:r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</a:rPr>
              <a:t>A[</a:t>
            </a:r>
            <a:r>
              <a:rPr lang="en-US" altLang="zh-TW" sz="2400" i="1" dirty="0" err="1">
                <a:latin typeface="Arial" charset="0"/>
                <a:ea typeface="新細明體" charset="0"/>
                <a:cs typeface="新細明體" charset="0"/>
              </a:rPr>
              <a:t>i</a:t>
            </a:r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</a:rPr>
              <a:t>]</a:t>
            </a:r>
          </a:p>
          <a:p>
            <a:pPr algn="just"/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</a:rPr>
              <a:t>The </a:t>
            </a:r>
            <a:r>
              <a:rPr lang="en-US" altLang="zh-TW" sz="2400" b="1" i="1" dirty="0">
                <a:solidFill>
                  <a:srgbClr val="FF0000"/>
                </a:solidFill>
                <a:latin typeface="Arial" charset="0"/>
                <a:ea typeface="新細明體" charset="0"/>
                <a:cs typeface="新細明體" charset="0"/>
              </a:rPr>
              <a:t>height of a node</a:t>
            </a:r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</a:rPr>
              <a:t> in a tree: the number of edges on the longest downward path from the node to a leaf.</a:t>
            </a:r>
          </a:p>
          <a:p>
            <a:pPr algn="just"/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</a:rPr>
              <a:t>The </a:t>
            </a:r>
            <a:r>
              <a:rPr lang="en-US" altLang="zh-TW" sz="2400" b="1" i="1" dirty="0">
                <a:solidFill>
                  <a:srgbClr val="FF0000"/>
                </a:solidFill>
                <a:latin typeface="Arial" charset="0"/>
                <a:ea typeface="新細明體" charset="0"/>
                <a:cs typeface="新細明體" charset="0"/>
              </a:rPr>
              <a:t>height of a tree</a:t>
            </a:r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</a:rPr>
              <a:t>:  the height of the root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 </a:t>
            </a:r>
          </a:p>
          <a:p>
            <a:pPr algn="just"/>
            <a:r>
              <a:rPr lang="en-US" altLang="zh-TW" b="1" i="1" dirty="0">
                <a:solidFill>
                  <a:srgbClr val="0000FF"/>
                </a:solidFill>
                <a:latin typeface="Arial" charset="0"/>
                <a:ea typeface="新細明體" charset="0"/>
                <a:cs typeface="新細明體" charset="0"/>
              </a:rPr>
              <a:t>The height of a heap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: floor(</a:t>
            </a:r>
            <a:r>
              <a:rPr lang="en-US" altLang="zh-TW" dirty="0" err="1">
                <a:latin typeface="Arial" charset="0"/>
                <a:ea typeface="新細明體" charset="0"/>
                <a:cs typeface="新細明體" charset="0"/>
              </a:rPr>
              <a:t>lg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 n)=O(</a:t>
            </a:r>
            <a:r>
              <a:rPr lang="en-US" altLang="zh-TW" dirty="0" err="1">
                <a:latin typeface="Arial" charset="0"/>
                <a:ea typeface="新細明體" charset="0"/>
                <a:cs typeface="新細明體" charset="0"/>
              </a:rPr>
              <a:t>lg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 </a:t>
            </a:r>
            <a:r>
              <a:rPr lang="en-US" altLang="zh-TW" i="1" dirty="0">
                <a:latin typeface="Arial" charset="0"/>
                <a:ea typeface="新細明體" charset="0"/>
                <a:cs typeface="新細明體" charset="0"/>
              </a:rPr>
              <a:t>n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160068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Basic algorithms on max heap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Max-</a:t>
            </a:r>
            <a:r>
              <a:rPr lang="en-US" altLang="zh-TW" dirty="0" err="1">
                <a:latin typeface="Arial" charset="0"/>
                <a:ea typeface="新細明體" charset="0"/>
                <a:cs typeface="新細明體" charset="0"/>
              </a:rPr>
              <a:t>Heapify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 algorithm</a:t>
            </a:r>
          </a:p>
          <a:p>
            <a:pPr marL="609600" indent="-609600"/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Build-Max-Heap algorithm</a:t>
            </a:r>
          </a:p>
          <a:p>
            <a:pPr marL="609600" indent="-609600"/>
            <a:r>
              <a:rPr lang="en-US" altLang="zh-TW" dirty="0" err="1">
                <a:latin typeface="Arial" charset="0"/>
                <a:ea typeface="新細明體" charset="0"/>
                <a:cs typeface="新細明體" charset="0"/>
              </a:rPr>
              <a:t>Heapsort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 algorithm</a:t>
            </a:r>
          </a:p>
          <a:p>
            <a:pPr marL="609600" indent="-609600"/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Heap-Extract-Max algorithm</a:t>
            </a:r>
          </a:p>
          <a:p>
            <a:pPr marL="609600" indent="-609600"/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Heap-Maximum algorithm</a:t>
            </a:r>
          </a:p>
          <a:p>
            <a:pPr marL="609600" indent="-609600"/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Max-Heap-Increase-Key algorithm</a:t>
            </a:r>
          </a:p>
          <a:p>
            <a:pPr marL="609600" indent="-609600"/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Max-Heap-Insert </a:t>
            </a:r>
            <a:r>
              <a:rPr lang="en-US" altLang="zh-TW" dirty="0" smtClean="0">
                <a:latin typeface="Arial" charset="0"/>
                <a:ea typeface="新細明體" charset="0"/>
                <a:cs typeface="新細明體" charset="0"/>
              </a:rPr>
              <a:t>algorithm</a:t>
            </a:r>
            <a:endParaRPr lang="en-US" altLang="zh-TW" dirty="0">
              <a:latin typeface="Arial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24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Basic algorithms on max heap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Max-</a:t>
            </a:r>
            <a:r>
              <a:rPr lang="en-US" altLang="zh-TW" dirty="0" err="1">
                <a:latin typeface="Arial" charset="0"/>
                <a:ea typeface="新細明體" charset="0"/>
                <a:cs typeface="新細明體" charset="0"/>
              </a:rPr>
              <a:t>Heapify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 algorithm</a:t>
            </a:r>
          </a:p>
          <a:p>
            <a:pPr marL="609600" indent="-609600"/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Build-Max-Heap algorithm</a:t>
            </a:r>
          </a:p>
          <a:p>
            <a:pPr marL="609600" indent="-609600"/>
            <a:r>
              <a:rPr lang="en-US" altLang="zh-TW" dirty="0" err="1">
                <a:latin typeface="Arial" charset="0"/>
                <a:ea typeface="新細明體" charset="0"/>
                <a:cs typeface="新細明體" charset="0"/>
              </a:rPr>
              <a:t>Heapsort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 algorithm</a:t>
            </a:r>
          </a:p>
          <a:p>
            <a:pPr marL="609600" indent="-609600"/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Heap-Extract-Max algorithm</a:t>
            </a:r>
          </a:p>
          <a:p>
            <a:pPr marL="609600" indent="-609600"/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Heap-Maximum algorithm</a:t>
            </a:r>
          </a:p>
          <a:p>
            <a:pPr marL="609600" indent="-609600"/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Max-Heap-Increase-Key algorithm</a:t>
            </a:r>
          </a:p>
          <a:p>
            <a:pPr marL="609600" indent="-609600"/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Max-Heap-Insert </a:t>
            </a:r>
            <a:r>
              <a:rPr lang="en-US" altLang="zh-TW" dirty="0" smtClean="0">
                <a:latin typeface="Arial" charset="0"/>
                <a:ea typeface="新細明體" charset="0"/>
                <a:cs typeface="新細明體" charset="0"/>
              </a:rPr>
              <a:t>algorithm</a:t>
            </a:r>
            <a:endParaRPr lang="en-US" altLang="zh-TW" dirty="0">
              <a:latin typeface="Arial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6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5400" dirty="0">
                <a:latin typeface="Arial" charset="0"/>
                <a:ea typeface="新細明體" charset="0"/>
                <a:cs typeface="新細明體" charset="0"/>
              </a:rPr>
              <a:t>Maintaining the heap property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</a:rPr>
              <a:t>Max-</a:t>
            </a:r>
            <a:r>
              <a:rPr lang="en-US" altLang="zh-TW" sz="2800" dirty="0" err="1">
                <a:latin typeface="Arial" charset="0"/>
                <a:ea typeface="新細明體" charset="0"/>
                <a:cs typeface="新細明體" charset="0"/>
              </a:rPr>
              <a:t>Heapify</a:t>
            </a: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</a:rPr>
              <a:t> is an important subroutine for manipulating heaps.  Its inputs are an array </a:t>
            </a:r>
            <a:r>
              <a:rPr lang="en-US" altLang="zh-TW" sz="2800" i="1" dirty="0">
                <a:latin typeface="Arial" charset="0"/>
                <a:ea typeface="新細明體" charset="0"/>
                <a:cs typeface="新細明體" charset="0"/>
              </a:rPr>
              <a:t>A</a:t>
            </a: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</a:rPr>
              <a:t> and an index </a:t>
            </a:r>
            <a:r>
              <a:rPr lang="en-US" altLang="zh-TW" sz="2800" i="1" dirty="0" err="1">
                <a:latin typeface="Arial" charset="0"/>
                <a:ea typeface="新細明體" charset="0"/>
                <a:cs typeface="新細明體" charset="0"/>
              </a:rPr>
              <a:t>i</a:t>
            </a: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</a:rPr>
              <a:t> in the array.  When </a:t>
            </a:r>
            <a:r>
              <a:rPr lang="en-US" altLang="zh-TW" sz="2800" dirty="0" err="1">
                <a:latin typeface="Arial" charset="0"/>
                <a:ea typeface="新細明體" charset="0"/>
                <a:cs typeface="新細明體" charset="0"/>
              </a:rPr>
              <a:t>Heapify</a:t>
            </a: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</a:rPr>
              <a:t> is called, it is </a:t>
            </a:r>
            <a:r>
              <a:rPr lang="en-US" altLang="zh-TW" sz="2800" dirty="0" smtClean="0">
                <a:latin typeface="Arial" charset="0"/>
                <a:ea typeface="新細明體" charset="0"/>
                <a:cs typeface="新細明體" charset="0"/>
              </a:rPr>
              <a:t>assumed </a:t>
            </a: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</a:rPr>
              <a:t>that the binary trees rooted at LEFT(</a:t>
            </a:r>
            <a:r>
              <a:rPr lang="en-US" altLang="zh-TW" sz="2800" i="1" dirty="0" err="1">
                <a:latin typeface="Arial" charset="0"/>
                <a:ea typeface="新細明體" charset="0"/>
                <a:cs typeface="新細明體" charset="0"/>
              </a:rPr>
              <a:t>i</a:t>
            </a: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</a:rPr>
              <a:t>) and RIGHT(</a:t>
            </a:r>
            <a:r>
              <a:rPr lang="en-US" altLang="zh-TW" sz="2800" i="1" dirty="0" err="1">
                <a:latin typeface="Arial" charset="0"/>
                <a:ea typeface="新細明體" charset="0"/>
                <a:cs typeface="新細明體" charset="0"/>
              </a:rPr>
              <a:t>i</a:t>
            </a: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</a:rPr>
              <a:t>) are heaps, but that </a:t>
            </a:r>
            <a:r>
              <a:rPr lang="en-US" altLang="zh-TW" sz="2800" i="1" dirty="0">
                <a:latin typeface="Arial" charset="0"/>
                <a:ea typeface="新細明體" charset="0"/>
                <a:cs typeface="新細明體" charset="0"/>
              </a:rPr>
              <a:t>A</a:t>
            </a: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</a:rPr>
              <a:t>[</a:t>
            </a:r>
            <a:r>
              <a:rPr lang="en-US" altLang="zh-TW" sz="2800" i="1" dirty="0" err="1">
                <a:latin typeface="Arial" charset="0"/>
                <a:ea typeface="新細明體" charset="0"/>
                <a:cs typeface="新細明體" charset="0"/>
              </a:rPr>
              <a:t>i</a:t>
            </a: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</a:rPr>
              <a:t>] may be smaller than its children, thus violating the max heap property.</a:t>
            </a:r>
            <a:r>
              <a:rPr lang="en-US" altLang="zh-TW" sz="3200" dirty="0">
                <a:latin typeface="Arial" charset="0"/>
                <a:ea typeface="新細明體" charset="0"/>
                <a:cs typeface="新細明體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449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>
                <a:latin typeface="Arial" charset="0"/>
                <a:ea typeface="新細明體" charset="0"/>
                <a:cs typeface="新細明體" charset="0"/>
              </a:rPr>
              <a:t>Max-</a:t>
            </a:r>
            <a:r>
              <a:rPr lang="en-US" altLang="zh-TW" sz="5400" dirty="0" err="1">
                <a:latin typeface="Arial" charset="0"/>
                <a:ea typeface="新細明體" charset="0"/>
                <a:cs typeface="新細明體" charset="0"/>
              </a:rPr>
              <a:t>Heapify</a:t>
            </a:r>
            <a:r>
              <a:rPr lang="en-US" altLang="zh-TW" sz="5400" dirty="0">
                <a:latin typeface="Arial" charset="0"/>
                <a:ea typeface="新細明體" charset="0"/>
                <a:cs typeface="新細明體" charset="0"/>
              </a:rPr>
              <a:t> (A, </a:t>
            </a:r>
            <a:r>
              <a:rPr lang="en-US" altLang="zh-TW" sz="5400" i="1" dirty="0" err="1">
                <a:latin typeface="Arial" charset="0"/>
                <a:ea typeface="新細明體" charset="0"/>
                <a:cs typeface="新細明體" charset="0"/>
              </a:rPr>
              <a:t>i</a:t>
            </a:r>
            <a:r>
              <a:rPr lang="en-US" altLang="zh-TW" sz="5400" dirty="0" smtClean="0">
                <a:latin typeface="Arial" charset="0"/>
                <a:ea typeface="新細明體" charset="0"/>
                <a:cs typeface="新細明體" charset="0"/>
              </a:rPr>
              <a:t>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09600" indent="-609600">
              <a:lnSpc>
                <a:spcPct val="90000"/>
              </a:lnSpc>
              <a:buNone/>
            </a:pP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</a:rPr>
              <a:t>1 </a:t>
            </a:r>
            <a:r>
              <a:rPr lang="en-US" altLang="zh-TW" sz="2800" i="1" dirty="0">
                <a:latin typeface="Arial" charset="0"/>
                <a:ea typeface="新細明體" charset="0"/>
                <a:cs typeface="新細明體" charset="0"/>
              </a:rPr>
              <a:t>l</a:t>
            </a: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</a:rPr>
              <a:t> </a:t>
            </a: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</a:t>
            </a:r>
            <a:r>
              <a:rPr kumimoji="1" lang="en-US" altLang="zh-TW" sz="2800" i="1" dirty="0">
                <a:latin typeface="Times New Roman" charset="0"/>
                <a:ea typeface="新細明體" charset="0"/>
                <a:cs typeface="新細明體" charset="0"/>
              </a:rPr>
              <a:t>2i</a:t>
            </a:r>
            <a:endParaRPr lang="en-US" altLang="zh-TW" sz="2800" dirty="0">
              <a:latin typeface="Arial" charset="0"/>
              <a:ea typeface="新細明體" charset="0"/>
              <a:cs typeface="新細明體" charset="0"/>
              <a:sym typeface="Symbol" charset="0"/>
            </a:endParaRP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 2 </a:t>
            </a:r>
            <a:r>
              <a:rPr lang="en-US" altLang="zh-TW" sz="2800" i="1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r </a:t>
            </a: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</a:t>
            </a:r>
            <a:r>
              <a:rPr kumimoji="1" lang="en-US" altLang="zh-TW" sz="2800" i="1" dirty="0">
                <a:latin typeface="Times New Roman" charset="0"/>
                <a:ea typeface="新細明體" charset="0"/>
                <a:cs typeface="新細明體" charset="0"/>
              </a:rPr>
              <a:t>2i+1</a:t>
            </a:r>
            <a:endParaRPr lang="en-US" altLang="zh-TW" sz="2800" dirty="0">
              <a:latin typeface="Arial" charset="0"/>
              <a:ea typeface="新細明體" charset="0"/>
              <a:cs typeface="新細明體" charset="0"/>
              <a:sym typeface="Symbol" charset="0"/>
            </a:endParaRP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 3 </a:t>
            </a:r>
            <a:r>
              <a:rPr lang="en-US" altLang="zh-TW" sz="2800" b="1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if</a:t>
            </a: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 l ≤ heap-size(A) and A[</a:t>
            </a:r>
            <a:r>
              <a:rPr lang="en-US" altLang="zh-TW" sz="2800" i="1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l</a:t>
            </a: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] &gt; A[</a:t>
            </a:r>
            <a:r>
              <a:rPr lang="en-US" altLang="zh-TW" sz="2800" i="1" dirty="0" err="1">
                <a:latin typeface="Arial" charset="0"/>
                <a:ea typeface="新細明體" charset="0"/>
                <a:cs typeface="新細明體" charset="0"/>
                <a:sym typeface="Symbol" charset="0"/>
              </a:rPr>
              <a:t>i</a:t>
            </a: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]</a:t>
            </a: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 4 		</a:t>
            </a:r>
            <a:r>
              <a:rPr lang="en-US" altLang="zh-TW" sz="2800" b="1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then</a:t>
            </a: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 largest  </a:t>
            </a:r>
            <a:r>
              <a:rPr lang="en-US" altLang="zh-TW" sz="2800" i="1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l</a:t>
            </a: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 5 		</a:t>
            </a:r>
            <a:r>
              <a:rPr lang="en-US" altLang="zh-TW" sz="2800" b="1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else</a:t>
            </a: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 largest   </a:t>
            </a:r>
            <a:r>
              <a:rPr lang="en-US" altLang="zh-TW" sz="2800" i="1" dirty="0" err="1">
                <a:latin typeface="Arial" charset="0"/>
                <a:ea typeface="新細明體" charset="0"/>
                <a:cs typeface="新細明體" charset="0"/>
                <a:sym typeface="Symbol" charset="0"/>
              </a:rPr>
              <a:t>i</a:t>
            </a:r>
            <a:endParaRPr lang="en-US" altLang="zh-TW" sz="2800" i="1" dirty="0">
              <a:latin typeface="Arial" charset="0"/>
              <a:ea typeface="新細明體" charset="0"/>
              <a:cs typeface="新細明體" charset="0"/>
              <a:sym typeface="Symbol" charset="0"/>
            </a:endParaRP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 6 </a:t>
            </a:r>
            <a:r>
              <a:rPr lang="en-US" altLang="zh-TW" sz="2800" b="1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if </a:t>
            </a: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r ≤ heap-size[A] and A[</a:t>
            </a:r>
            <a:r>
              <a:rPr lang="en-US" altLang="zh-TW" sz="2800" i="1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r</a:t>
            </a: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] &gt; A[largest]</a:t>
            </a: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 7		</a:t>
            </a:r>
            <a:r>
              <a:rPr lang="en-US" altLang="zh-TW" sz="2800" b="1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then</a:t>
            </a: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 largest  </a:t>
            </a:r>
            <a:r>
              <a:rPr lang="en-US" altLang="zh-TW" sz="2800" i="1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r</a:t>
            </a: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 8 </a:t>
            </a:r>
            <a:r>
              <a:rPr lang="en-US" altLang="zh-TW" sz="2800" b="1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if </a:t>
            </a: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largest  </a:t>
            </a:r>
            <a:r>
              <a:rPr lang="en-US" altLang="zh-TW" sz="2800" i="1" dirty="0" err="1">
                <a:latin typeface="Arial" charset="0"/>
                <a:ea typeface="新細明體" charset="0"/>
                <a:cs typeface="新細明體" charset="0"/>
                <a:sym typeface="Symbol" charset="0"/>
              </a:rPr>
              <a:t>i</a:t>
            </a:r>
            <a:endParaRPr lang="en-US" altLang="zh-TW" sz="2800" i="1" dirty="0">
              <a:latin typeface="Arial" charset="0"/>
              <a:ea typeface="新細明體" charset="0"/>
              <a:cs typeface="新細明體" charset="0"/>
              <a:sym typeface="Symbol" charset="0"/>
            </a:endParaRP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 9  		</a:t>
            </a:r>
            <a:r>
              <a:rPr lang="en-US" altLang="zh-TW" sz="2800" b="1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then</a:t>
            </a: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 exchange A[</a:t>
            </a:r>
            <a:r>
              <a:rPr lang="en-US" altLang="zh-TW" sz="2800" i="1" dirty="0" err="1">
                <a:latin typeface="Arial" charset="0"/>
                <a:ea typeface="新細明體" charset="0"/>
                <a:cs typeface="新細明體" charset="0"/>
                <a:sym typeface="Symbol" charset="0"/>
              </a:rPr>
              <a:t>i</a:t>
            </a: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]  A[largest]</a:t>
            </a: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TW" sz="2800" dirty="0" smtClean="0">
                <a:latin typeface="Arial" charset="0"/>
                <a:ea typeface="新細明體" charset="0"/>
                <a:cs typeface="新細明體" charset="0"/>
                <a:sym typeface="Symbol" charset="0"/>
              </a:rPr>
              <a:t>10 			Max</a:t>
            </a: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-</a:t>
            </a:r>
            <a:r>
              <a:rPr lang="en-US" altLang="zh-TW" sz="2800" dirty="0" err="1">
                <a:latin typeface="Arial" charset="0"/>
                <a:ea typeface="新細明體" charset="0"/>
                <a:cs typeface="新細明體" charset="0"/>
                <a:sym typeface="Symbol" charset="0"/>
              </a:rPr>
              <a:t>Heapify</a:t>
            </a: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 (A, largest</a:t>
            </a:r>
            <a:r>
              <a:rPr lang="en-US" altLang="zh-TW" sz="2800" dirty="0" smtClean="0">
                <a:latin typeface="Arial" charset="0"/>
                <a:ea typeface="新細明體" charset="0"/>
                <a:cs typeface="新細明體" charset="0"/>
                <a:sym typeface="Symbol" charset="0"/>
              </a:rPr>
              <a:t>)</a:t>
            </a:r>
          </a:p>
          <a:p>
            <a:pPr marL="609600" indent="-609600">
              <a:lnSpc>
                <a:spcPct val="90000"/>
              </a:lnSpc>
              <a:buNone/>
            </a:pPr>
            <a:endParaRPr lang="en-US" altLang="zh-TW" sz="2800" dirty="0">
              <a:latin typeface="Arial" charset="0"/>
              <a:ea typeface="新細明體" charset="0"/>
              <a:cs typeface="新細明體" charset="0"/>
              <a:sym typeface="Symbol" charset="0"/>
            </a:endParaRPr>
          </a:p>
          <a:p>
            <a:r>
              <a:rPr lang="en-US" altLang="zh-TW" sz="2800" dirty="0">
                <a:solidFill>
                  <a:srgbClr val="FF0000"/>
                </a:solidFill>
                <a:latin typeface="Arial" charset="0"/>
                <a:ea typeface="新細明體" charset="0"/>
                <a:cs typeface="新細明體" charset="0"/>
                <a:sym typeface="Symbol" charset="0"/>
              </a:rPr>
              <a:t>Thinking Assignment: </a:t>
            </a:r>
            <a:r>
              <a:rPr lang="en-US" altLang="zh-TW" sz="2800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How about Min-</a:t>
            </a:r>
            <a:r>
              <a:rPr lang="en-US" altLang="zh-TW" sz="2800" dirty="0" err="1" smtClean="0">
                <a:latin typeface="Arial" charset="0"/>
                <a:ea typeface="新細明體" charset="0"/>
                <a:cs typeface="新細明體" charset="0"/>
                <a:sym typeface="Symbol" charset="0"/>
              </a:rPr>
              <a:t>Heapify</a:t>
            </a:r>
            <a:r>
              <a:rPr lang="en-US" altLang="zh-TW" sz="2800" dirty="0" smtClean="0">
                <a:latin typeface="Arial" charset="0"/>
                <a:ea typeface="新細明體" charset="0"/>
                <a:cs typeface="新細明體" charset="0"/>
                <a:sym typeface="Symbol" charset="0"/>
              </a:rPr>
              <a:t>?</a:t>
            </a:r>
            <a:endParaRPr lang="en-US" altLang="zh-TW" sz="2800" dirty="0">
              <a:latin typeface="Arial" charset="0"/>
              <a:ea typeface="新細明體" charset="0"/>
              <a:cs typeface="新細明體" charset="0"/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53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5400" dirty="0">
                <a:latin typeface="Arial" charset="0"/>
                <a:ea typeface="新細明體" charset="0"/>
                <a:cs typeface="新細明體" charset="0"/>
              </a:rPr>
              <a:t>Max-</a:t>
            </a:r>
            <a:r>
              <a:rPr lang="en-US" altLang="zh-TW" sz="5400" dirty="0" err="1">
                <a:latin typeface="Arial" charset="0"/>
                <a:ea typeface="新細明體" charset="0"/>
                <a:cs typeface="新細明體" charset="0"/>
              </a:rPr>
              <a:t>Heapify</a:t>
            </a:r>
            <a:r>
              <a:rPr lang="en-US" altLang="zh-TW" sz="5400" dirty="0">
                <a:latin typeface="Arial" charset="0"/>
                <a:ea typeface="新細明體" charset="0"/>
                <a:cs typeface="新細明體" charset="0"/>
              </a:rPr>
              <a:t>(A,2)</a:t>
            </a:r>
            <a:br>
              <a:rPr lang="en-US" altLang="zh-TW" sz="5400" dirty="0">
                <a:latin typeface="Arial" charset="0"/>
                <a:ea typeface="新細明體" charset="0"/>
                <a:cs typeface="新細明體" charset="0"/>
              </a:rPr>
            </a:br>
            <a:r>
              <a:rPr lang="en-US" altLang="zh-TW" sz="5400" dirty="0">
                <a:latin typeface="Arial" charset="0"/>
                <a:ea typeface="新細明體" charset="0"/>
                <a:cs typeface="新細明體" charset="0"/>
              </a:rPr>
              <a:t>heap-size[A] = 10</a:t>
            </a:r>
            <a:endParaRPr kumimoji="1" lang="zh-CN" alt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" r="4745"/>
          <a:stretch>
            <a:fillRect/>
          </a:stretch>
        </p:blipFill>
        <p:spPr>
          <a:xfrm>
            <a:off x="914400" y="1905000"/>
            <a:ext cx="7343775" cy="468788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24400" y="1905000"/>
            <a:ext cx="3505200" cy="220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14400" y="4114800"/>
            <a:ext cx="7315200" cy="2514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39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Max-</a:t>
            </a:r>
            <a:r>
              <a:rPr lang="en-US" altLang="zh-CN" dirty="0" err="1">
                <a:latin typeface="Arial" charset="0"/>
              </a:rPr>
              <a:t>Heapify</a:t>
            </a:r>
            <a:r>
              <a:rPr lang="en-US" altLang="zh-CN" dirty="0">
                <a:latin typeface="Arial" charset="0"/>
              </a:rPr>
              <a:t> Complexity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400" dirty="0">
                <a:latin typeface="Arial" charset="0"/>
              </a:rPr>
              <a:t>It has to be O(height) – why?</a:t>
            </a:r>
          </a:p>
          <a:p>
            <a:r>
              <a:rPr lang="en-US" altLang="zh-CN" sz="2400" dirty="0">
                <a:latin typeface="Arial" charset="0"/>
              </a:rPr>
              <a:t>Height of a heap is O(</a:t>
            </a:r>
            <a:r>
              <a:rPr lang="en-US" altLang="zh-CN" sz="2400" dirty="0" err="1">
                <a:latin typeface="Arial" charset="0"/>
              </a:rPr>
              <a:t>lgn</a:t>
            </a:r>
            <a:r>
              <a:rPr lang="en-US" altLang="zh-CN" sz="2400" dirty="0">
                <a:latin typeface="Arial" charset="0"/>
              </a:rPr>
              <a:t>)</a:t>
            </a:r>
          </a:p>
          <a:p>
            <a:r>
              <a:rPr lang="en-US" altLang="zh-CN" sz="2400" dirty="0">
                <a:latin typeface="Arial" charset="0"/>
              </a:rPr>
              <a:t>So Max-</a:t>
            </a:r>
            <a:r>
              <a:rPr lang="en-US" altLang="zh-CN" sz="2400" dirty="0" err="1">
                <a:latin typeface="Arial" charset="0"/>
              </a:rPr>
              <a:t>Heapify</a:t>
            </a:r>
            <a:r>
              <a:rPr lang="en-US" altLang="zh-CN" sz="2400" dirty="0">
                <a:latin typeface="Arial" charset="0"/>
              </a:rPr>
              <a:t> is O(</a:t>
            </a:r>
            <a:r>
              <a:rPr lang="en-US" altLang="zh-CN" sz="2400" dirty="0" err="1">
                <a:latin typeface="Arial" charset="0"/>
              </a:rPr>
              <a:t>lgn</a:t>
            </a:r>
            <a:r>
              <a:rPr lang="en-US" altLang="zh-CN" sz="2400" dirty="0">
                <a:latin typeface="Arial" charset="0"/>
              </a:rPr>
              <a:t>)</a:t>
            </a:r>
          </a:p>
          <a:p>
            <a:pPr>
              <a:buFontTx/>
              <a:buNone/>
            </a:pPr>
            <a:r>
              <a:rPr lang="en-US" altLang="zh-CN" sz="2400" dirty="0">
                <a:latin typeface="Arial" charset="0"/>
              </a:rPr>
              <a:t>Alternately</a:t>
            </a:r>
          </a:p>
          <a:p>
            <a:r>
              <a:rPr lang="en-US" altLang="zh-CN" sz="2400" dirty="0">
                <a:latin typeface="Arial" charset="0"/>
              </a:rPr>
              <a:t>What is the base case?</a:t>
            </a:r>
          </a:p>
          <a:p>
            <a:r>
              <a:rPr lang="en-US" altLang="zh-CN" sz="2400" dirty="0">
                <a:latin typeface="Arial" charset="0"/>
              </a:rPr>
              <a:t>What are the recurrence relations?</a:t>
            </a:r>
          </a:p>
          <a:p>
            <a:endParaRPr lang="en-US" altLang="zh-CN" sz="2400" dirty="0">
              <a:latin typeface="Arial" charset="0"/>
            </a:endParaRPr>
          </a:p>
          <a:p>
            <a:endParaRPr lang="en-US" altLang="zh-CN" sz="2400" dirty="0">
              <a:latin typeface="Arial" charset="0"/>
            </a:endParaRPr>
          </a:p>
          <a:p>
            <a:endParaRPr lang="en-US" altLang="zh-CN" sz="2400" dirty="0">
              <a:latin typeface="Arial" charset="0"/>
            </a:endParaRPr>
          </a:p>
          <a:p>
            <a:r>
              <a:rPr lang="en-US" altLang="zh-CN" sz="2400" dirty="0">
                <a:latin typeface="Arial" charset="0"/>
              </a:rPr>
              <a:t>These can be solved to show T(n)=O(</a:t>
            </a:r>
            <a:r>
              <a:rPr lang="en-US" altLang="zh-CN" sz="2400" dirty="0" err="1">
                <a:latin typeface="Arial" charset="0"/>
              </a:rPr>
              <a:t>lgn</a:t>
            </a:r>
            <a:r>
              <a:rPr lang="en-US" altLang="zh-CN" sz="2400" dirty="0">
                <a:latin typeface="Arial" charset="0"/>
              </a:rPr>
              <a:t>)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Arial" charset="0"/>
              </a:rPr>
              <a:t>Thinking Assignment: </a:t>
            </a:r>
            <a:r>
              <a:rPr lang="en-US" altLang="zh-CN" sz="2400" dirty="0">
                <a:latin typeface="Arial" charset="0"/>
              </a:rPr>
              <a:t>Try it</a:t>
            </a:r>
            <a:r>
              <a:rPr lang="en-US" altLang="zh-CN" sz="2400" dirty="0" smtClean="0">
                <a:latin typeface="Arial" charset="0"/>
              </a:rPr>
              <a:t>!</a:t>
            </a:r>
            <a:endParaRPr lang="en-US" altLang="zh-CN" sz="2400" dirty="0">
              <a:latin typeface="Arial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4113048"/>
              </p:ext>
            </p:extLst>
          </p:nvPr>
        </p:nvGraphicFramePr>
        <p:xfrm>
          <a:off x="1752600" y="4191000"/>
          <a:ext cx="2335213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Equation" r:id="rId3" imgW="1269720" imgH="609480" progId="Equation.3">
                  <p:embed/>
                </p:oleObj>
              </mc:Choice>
              <mc:Fallback>
                <p:oleObj name="Equation" r:id="rId3" imgW="1269720" imgH="609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191000"/>
                        <a:ext cx="2335213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14"/>
          <a:stretch>
            <a:fillRect/>
          </a:stretch>
        </p:blipFill>
        <p:spPr bwMode="auto">
          <a:xfrm>
            <a:off x="5327650" y="1905000"/>
            <a:ext cx="3816350" cy="231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798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Building a heap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buNone/>
            </a:pP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Build-Max-Heap(A)</a:t>
            </a:r>
          </a:p>
          <a:p>
            <a:pPr marL="609600" indent="-609600">
              <a:buNone/>
            </a:pP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1   heap-size(A) 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 length(A)</a:t>
            </a:r>
          </a:p>
          <a:p>
            <a:pPr marL="609600" indent="-609600">
              <a:buNone/>
            </a:pPr>
            <a:r>
              <a:rPr lang="en-US" altLang="zh-TW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2</a:t>
            </a:r>
            <a:r>
              <a:rPr lang="en-US" altLang="zh-TW" b="1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   for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 </a:t>
            </a:r>
            <a:r>
              <a:rPr lang="en-US" altLang="zh-TW" dirty="0" err="1">
                <a:latin typeface="Arial" charset="0"/>
                <a:ea typeface="新細明體" charset="0"/>
                <a:cs typeface="新細明體" charset="0"/>
                <a:sym typeface="Symbol" charset="0"/>
              </a:rPr>
              <a:t>i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  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heap-size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(A)/2 </a:t>
            </a:r>
            <a:r>
              <a:rPr lang="en-US" altLang="zh-TW" b="1" dirty="0" err="1">
                <a:latin typeface="Arial" charset="0"/>
                <a:ea typeface="新細明體" charset="0"/>
                <a:cs typeface="新細明體" charset="0"/>
                <a:sym typeface="Symbol" charset="0"/>
              </a:rPr>
              <a:t>downto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 1</a:t>
            </a:r>
          </a:p>
          <a:p>
            <a:pPr marL="609600" indent="-609600">
              <a:buNone/>
            </a:pPr>
            <a:r>
              <a:rPr lang="en-US" altLang="zh-TW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3  	    </a:t>
            </a:r>
            <a:r>
              <a:rPr lang="en-US" altLang="zh-TW" b="1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do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 Max-</a:t>
            </a:r>
            <a:r>
              <a:rPr lang="en-US" altLang="zh-TW" dirty="0" err="1">
                <a:latin typeface="Arial" charset="0"/>
                <a:ea typeface="新細明體" charset="0"/>
                <a:cs typeface="新細明體" charset="0"/>
                <a:sym typeface="Symbol" charset="0"/>
              </a:rPr>
              <a:t>Heapify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(A, </a:t>
            </a:r>
            <a:r>
              <a:rPr lang="en-US" altLang="zh-TW" dirty="0" err="1">
                <a:latin typeface="Arial" charset="0"/>
                <a:ea typeface="新細明體" charset="0"/>
                <a:cs typeface="新細明體" charset="0"/>
                <a:sym typeface="Symbol" charset="0"/>
              </a:rPr>
              <a:t>i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)</a:t>
            </a:r>
          </a:p>
          <a:p>
            <a:pPr marL="609600" indent="-609600">
              <a:buNone/>
            </a:pPr>
            <a:endParaRPr lang="en-US" altLang="zh-TW" sz="2400" dirty="0" smtClean="0">
              <a:solidFill>
                <a:srgbClr val="FF0000"/>
              </a:solidFill>
              <a:latin typeface="Arial" charset="0"/>
              <a:ea typeface="新細明體" charset="0"/>
              <a:cs typeface="新細明體" charset="0"/>
              <a:sym typeface="Symbol" charset="0"/>
            </a:endParaRPr>
          </a:p>
          <a:p>
            <a:pPr marL="609600" indent="-609600">
              <a:buNone/>
            </a:pPr>
            <a:r>
              <a:rPr lang="en-US" altLang="zh-TW" sz="2400" dirty="0" smtClean="0">
                <a:solidFill>
                  <a:srgbClr val="FF0000"/>
                </a:solidFill>
                <a:latin typeface="Arial" charset="0"/>
                <a:ea typeface="新細明體" charset="0"/>
                <a:cs typeface="新細明體" charset="0"/>
                <a:sym typeface="Symbol" charset="0"/>
              </a:rPr>
              <a:t>Thinking </a:t>
            </a:r>
            <a:r>
              <a:rPr lang="en-US" altLang="zh-TW" sz="2400" dirty="0">
                <a:solidFill>
                  <a:srgbClr val="FF0000"/>
                </a:solidFill>
                <a:latin typeface="Arial" charset="0"/>
                <a:ea typeface="新細明體" charset="0"/>
                <a:cs typeface="新細明體" charset="0"/>
                <a:sym typeface="Symbol" charset="0"/>
              </a:rPr>
              <a:t>Assignments:</a:t>
            </a:r>
          </a:p>
          <a:p>
            <a:pPr marL="609600" indent="-609600">
              <a:buNone/>
            </a:pPr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Why does this loop start from length(A)/2 ?</a:t>
            </a:r>
          </a:p>
          <a:p>
            <a:pPr marL="609600" indent="-609600">
              <a:buNone/>
            </a:pPr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Why does the loop not go from 1 to </a:t>
            </a:r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</a:rPr>
              <a:t>heap-size</a:t>
            </a:r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(A)/2 ?</a:t>
            </a:r>
          </a:p>
          <a:p>
            <a:pPr marL="609600" indent="-609600">
              <a:buNone/>
            </a:pPr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What is Build-Max-Heap’s complexity</a:t>
            </a:r>
            <a:r>
              <a:rPr lang="en-US" altLang="zh-TW" sz="2400" dirty="0" smtClean="0">
                <a:latin typeface="Arial" charset="0"/>
                <a:ea typeface="新細明體" charset="0"/>
                <a:cs typeface="新細明體" charset="0"/>
                <a:sym typeface="Symbol" charset="0"/>
              </a:rPr>
              <a:t>?</a:t>
            </a:r>
            <a:endParaRPr lang="en-US" altLang="zh-TW" sz="2400" dirty="0">
              <a:latin typeface="Arial" charset="0"/>
              <a:ea typeface="新細明體" charset="0"/>
              <a:cs typeface="新細明體" charset="0"/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4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Build-Max-Heap</a:t>
            </a:r>
            <a:endParaRPr kumimoji="1" lang="zh-CN" alt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213" y="2420938"/>
            <a:ext cx="7772400" cy="321151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85800" y="3048000"/>
            <a:ext cx="3886200" cy="2590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572000" y="3048000"/>
            <a:ext cx="3886200" cy="2590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85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Build-Max-Heap</a:t>
            </a:r>
            <a:endParaRPr kumimoji="1" lang="zh-CN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650" y="2781300"/>
            <a:ext cx="7772400" cy="270668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48200" y="2743200"/>
            <a:ext cx="3886200" cy="2743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302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altLang="zh-CN" dirty="0">
                <a:latin typeface="Arial" charset="0"/>
              </a:rPr>
              <a:t>Problems</a:t>
            </a:r>
          </a:p>
          <a:p>
            <a:pPr>
              <a:lnSpc>
                <a:spcPct val="80000"/>
              </a:lnSpc>
            </a:pPr>
            <a:r>
              <a:rPr lang="en-US" altLang="zh-CN" dirty="0">
                <a:latin typeface="Arial" charset="0"/>
              </a:rPr>
              <a:t>Designing solution strategies</a:t>
            </a:r>
          </a:p>
          <a:p>
            <a:pPr>
              <a:lnSpc>
                <a:spcPct val="80000"/>
              </a:lnSpc>
            </a:pPr>
            <a:r>
              <a:rPr lang="en-US" altLang="zh-CN" dirty="0">
                <a:latin typeface="Arial" charset="0"/>
              </a:rPr>
              <a:t>Developing algorithms</a:t>
            </a:r>
          </a:p>
          <a:p>
            <a:pPr lvl="1">
              <a:lnSpc>
                <a:spcPct val="80000"/>
              </a:lnSpc>
            </a:pPr>
            <a:r>
              <a:rPr lang="en-US" altLang="zh-CN" sz="2300" dirty="0">
                <a:latin typeface="Arial" charset="0"/>
              </a:rPr>
              <a:t>Writing algorithms that implement the strategies</a:t>
            </a:r>
          </a:p>
          <a:p>
            <a:pPr lvl="1">
              <a:lnSpc>
                <a:spcPct val="80000"/>
              </a:lnSpc>
            </a:pPr>
            <a:r>
              <a:rPr lang="en-US" altLang="zh-CN" sz="2300" dirty="0">
                <a:solidFill>
                  <a:srgbClr val="FF0000"/>
                </a:solidFill>
                <a:latin typeface="Arial" charset="0"/>
              </a:rPr>
              <a:t>Understand existing algorithms and modify/reuse</a:t>
            </a:r>
          </a:p>
          <a:p>
            <a:pPr>
              <a:lnSpc>
                <a:spcPct val="80000"/>
              </a:lnSpc>
            </a:pPr>
            <a:r>
              <a:rPr lang="en-US" altLang="zh-CN" dirty="0">
                <a:latin typeface="Arial" charset="0"/>
              </a:rPr>
              <a:t>Understanding an algorithm by simulating its operation on an input</a:t>
            </a:r>
          </a:p>
          <a:p>
            <a:pPr>
              <a:lnSpc>
                <a:spcPct val="8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charset="0"/>
              </a:rPr>
              <a:t>Ensuring/proving correctness</a:t>
            </a:r>
          </a:p>
          <a:p>
            <a:pPr>
              <a:lnSpc>
                <a:spcPct val="80000"/>
              </a:lnSpc>
            </a:pPr>
            <a:r>
              <a:rPr lang="en-US" altLang="zh-CN" dirty="0">
                <a:latin typeface="Arial" charset="0"/>
              </a:rPr>
              <a:t>Analyzing and comparing performance/efficiency</a:t>
            </a:r>
          </a:p>
          <a:p>
            <a:pPr lvl="1">
              <a:lnSpc>
                <a:spcPct val="80000"/>
              </a:lnSpc>
            </a:pPr>
            <a:r>
              <a:rPr lang="en-US" altLang="zh-CN" sz="2300" dirty="0">
                <a:latin typeface="Arial" charset="0"/>
              </a:rPr>
              <a:t>Theoretically: Using a variety of mathematical tools</a:t>
            </a:r>
          </a:p>
          <a:p>
            <a:pPr lvl="1">
              <a:lnSpc>
                <a:spcPct val="80000"/>
              </a:lnSpc>
            </a:pPr>
            <a:r>
              <a:rPr lang="en-US" altLang="zh-CN" sz="2300" dirty="0">
                <a:latin typeface="Arial" charset="0"/>
              </a:rPr>
              <a:t>Empirically: Code, run and collect performance data</a:t>
            </a:r>
          </a:p>
          <a:p>
            <a:pPr>
              <a:lnSpc>
                <a:spcPct val="80000"/>
              </a:lnSpc>
            </a:pPr>
            <a:r>
              <a:rPr lang="en-US" altLang="zh-CN" dirty="0">
                <a:latin typeface="Arial" charset="0"/>
              </a:rPr>
              <a:t>Choosing the best </a:t>
            </a:r>
          </a:p>
        </p:txBody>
      </p:sp>
    </p:spTree>
    <p:extLst>
      <p:ext uri="{BB962C8B-B14F-4D97-AF65-F5344CB8AC3E}">
        <p14:creationId xmlns:p14="http://schemas.microsoft.com/office/powerpoint/2010/main" val="132906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Build-Max-Heap</a:t>
            </a:r>
            <a:endParaRPr kumimoji="1" lang="zh-CN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113" y="2565400"/>
            <a:ext cx="7772400" cy="270668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00600" y="2514600"/>
            <a:ext cx="3886200" cy="2743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199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Time complexity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MAX-HEAPIFY costs </a:t>
            </a:r>
            <a:r>
              <a:rPr lang="en-US" altLang="zh-CN" i="1" dirty="0"/>
              <a:t>O</a:t>
            </a:r>
            <a:r>
              <a:rPr lang="en-US" altLang="zh-CN" dirty="0"/>
              <a:t>(</a:t>
            </a:r>
            <a:r>
              <a:rPr lang="en-US" altLang="zh-CN" dirty="0" err="1"/>
              <a:t>lg</a:t>
            </a:r>
            <a:r>
              <a:rPr lang="en-US" altLang="zh-CN" i="1" dirty="0" err="1"/>
              <a:t>n</a:t>
            </a:r>
            <a:r>
              <a:rPr lang="en-US" altLang="zh-CN" dirty="0"/>
              <a:t>) and there are </a:t>
            </a:r>
            <a:r>
              <a:rPr lang="en-US" altLang="zh-CN" i="1" dirty="0"/>
              <a:t>O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 such calls </a:t>
            </a:r>
          </a:p>
          <a:p>
            <a:r>
              <a:rPr lang="en-US" altLang="zh-CN" dirty="0"/>
              <a:t>Thus, the running time is </a:t>
            </a:r>
            <a:r>
              <a:rPr lang="en-US" altLang="zh-CN" i="1" dirty="0"/>
              <a:t>O</a:t>
            </a:r>
            <a:r>
              <a:rPr lang="en-US" altLang="zh-CN" dirty="0"/>
              <a:t>(</a:t>
            </a:r>
            <a:r>
              <a:rPr lang="en-US" altLang="zh-CN" i="1" dirty="0"/>
              <a:t>n </a:t>
            </a:r>
            <a:r>
              <a:rPr lang="en-US" altLang="zh-CN" dirty="0" err="1"/>
              <a:t>lg</a:t>
            </a:r>
            <a:r>
              <a:rPr lang="en-US" altLang="zh-CN" dirty="0"/>
              <a:t> </a:t>
            </a:r>
            <a:r>
              <a:rPr lang="en-US" altLang="zh-CN" i="1" dirty="0"/>
              <a:t>n</a:t>
            </a:r>
            <a:r>
              <a:rPr lang="en-US" altLang="zh-CN" dirty="0"/>
              <a:t>) 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Tighter upper bound?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28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Tighter Upper Bound</a:t>
            </a:r>
            <a:endParaRPr kumimoji="1" lang="zh-CN" altLang="en-US" dirty="0"/>
          </a:p>
        </p:txBody>
      </p:sp>
      <p:pic>
        <p:nvPicPr>
          <p:cNvPr id="4" name="图片 3" descr="Screen Shot 2014-09-03 at 5.26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7400"/>
            <a:ext cx="4826000" cy="1168400"/>
          </a:xfrm>
          <a:prstGeom prst="rect">
            <a:avLst/>
          </a:prstGeom>
        </p:spPr>
      </p:pic>
      <p:pic>
        <p:nvPicPr>
          <p:cNvPr id="5" name="图片 4" descr="Screen Shot 2014-09-03 at 5.26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3378200" cy="1346200"/>
          </a:xfrm>
          <a:prstGeom prst="rect">
            <a:avLst/>
          </a:prstGeom>
        </p:spPr>
      </p:pic>
      <p:pic>
        <p:nvPicPr>
          <p:cNvPr id="6" name="图片 5" descr="Screen Shot 2014-09-03 at 5.27.0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53000"/>
            <a:ext cx="47752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6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The </a:t>
            </a:r>
            <a:r>
              <a:rPr lang="en-US" altLang="zh-TW" dirty="0" err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Heapsort</a:t>
            </a:r>
            <a:r>
              <a:rPr lang="en-US" altLang="zh-TW" dirty="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rPr>
              <a:t> algorithm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609600" indent="-609600">
              <a:lnSpc>
                <a:spcPct val="90000"/>
              </a:lnSpc>
              <a:buNone/>
            </a:pPr>
            <a:r>
              <a:rPr lang="en-US" altLang="zh-TW" dirty="0" err="1">
                <a:latin typeface="Arial" charset="0"/>
                <a:ea typeface="新細明體" charset="0"/>
                <a:cs typeface="新細明體" charset="0"/>
              </a:rPr>
              <a:t>Heapsort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(A)</a:t>
            </a: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1  Build-Max-Heap(A)</a:t>
            </a: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2  </a:t>
            </a:r>
            <a:r>
              <a:rPr lang="en-US" altLang="zh-TW" b="1" dirty="0">
                <a:latin typeface="Arial" charset="0"/>
                <a:ea typeface="新細明體" charset="0"/>
                <a:cs typeface="新細明體" charset="0"/>
              </a:rPr>
              <a:t>for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 </a:t>
            </a:r>
            <a:r>
              <a:rPr lang="en-US" altLang="zh-TW" dirty="0" err="1">
                <a:latin typeface="Arial" charset="0"/>
                <a:ea typeface="新細明體" charset="0"/>
                <a:cs typeface="新細明體" charset="0"/>
              </a:rPr>
              <a:t>i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 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 length(A) </a:t>
            </a:r>
            <a:r>
              <a:rPr lang="en-US" altLang="zh-TW" b="1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down to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 2</a:t>
            </a: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TW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3     </a:t>
            </a:r>
            <a:r>
              <a:rPr lang="en-US" altLang="zh-TW" b="1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do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 exchange A[1]A[</a:t>
            </a:r>
            <a:r>
              <a:rPr lang="en-US" altLang="zh-TW" dirty="0" err="1">
                <a:latin typeface="Arial" charset="0"/>
                <a:ea typeface="新細明體" charset="0"/>
                <a:cs typeface="新細明體" charset="0"/>
                <a:sym typeface="Symbol" charset="0"/>
              </a:rPr>
              <a:t>i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]</a:t>
            </a: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TW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4          heap-size[A]  heap-size[A] -1</a:t>
            </a:r>
          </a:p>
          <a:p>
            <a:pPr marL="609600" indent="-609600">
              <a:lnSpc>
                <a:spcPct val="90000"/>
              </a:lnSpc>
              <a:buFontTx/>
              <a:buAutoNum type="arabicPlain" startAt="5"/>
            </a:pPr>
            <a:r>
              <a:rPr lang="en-US" altLang="zh-TW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       Max-</a:t>
            </a:r>
            <a:r>
              <a:rPr lang="en-US" altLang="zh-TW" dirty="0" err="1">
                <a:latin typeface="Arial" charset="0"/>
                <a:ea typeface="新細明體" charset="0"/>
                <a:cs typeface="新細明體" charset="0"/>
                <a:sym typeface="Symbol" charset="0"/>
              </a:rPr>
              <a:t>Heapify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(A,1</a:t>
            </a:r>
            <a:r>
              <a:rPr lang="en-US" altLang="zh-TW" dirty="0" smtClean="0">
                <a:latin typeface="Arial" charset="0"/>
                <a:ea typeface="新細明體" charset="0"/>
                <a:cs typeface="新細明體" charset="0"/>
                <a:sym typeface="Symbol" charset="0"/>
              </a:rPr>
              <a:t>)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zh-TW" dirty="0">
              <a:latin typeface="Arial" charset="0"/>
              <a:ea typeface="新細明體" charset="0"/>
              <a:cs typeface="新細明體" charset="0"/>
              <a:sym typeface="Symbol" charset="0"/>
            </a:endParaRP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  <a:latin typeface="Arial" charset="0"/>
              </a:rPr>
              <a:t>Thinking Assignment:</a:t>
            </a: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 dirty="0">
                <a:latin typeface="Arial" charset="0"/>
              </a:rPr>
              <a:t>Does this algorithm sort in ascending order?</a:t>
            </a: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 dirty="0" smtClean="0">
                <a:latin typeface="Arial" charset="0"/>
              </a:rPr>
              <a:t>What is </a:t>
            </a:r>
            <a:r>
              <a:rPr lang="en-US" altLang="zh-CN" sz="2400" dirty="0">
                <a:latin typeface="Arial" charset="0"/>
              </a:rPr>
              <a:t>its </a:t>
            </a:r>
            <a:r>
              <a:rPr lang="en-US" altLang="zh-CN" sz="2400" dirty="0" smtClean="0">
                <a:latin typeface="Arial" charset="0"/>
              </a:rPr>
              <a:t>complexity? </a:t>
            </a: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 dirty="0" smtClean="0">
                <a:latin typeface="Arial" charset="0"/>
              </a:rPr>
              <a:t>O</a:t>
            </a:r>
            <a:r>
              <a:rPr lang="en-US" altLang="zh-CN" sz="2400" dirty="0">
                <a:latin typeface="Arial" charset="0"/>
              </a:rPr>
              <a:t>(</a:t>
            </a:r>
            <a:r>
              <a:rPr lang="en-US" altLang="zh-CN" sz="2400" dirty="0" err="1">
                <a:latin typeface="Arial" charset="0"/>
              </a:rPr>
              <a:t>nlgn</a:t>
            </a:r>
            <a:r>
              <a:rPr lang="en-US" altLang="zh-CN" sz="2400" dirty="0" smtClean="0">
                <a:latin typeface="Arial" charset="0"/>
              </a:rPr>
              <a:t>)</a:t>
            </a:r>
            <a:endParaRPr lang="en-US" altLang="zh-CN" sz="2400" dirty="0">
              <a:latin typeface="Arial" charset="0"/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026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The operation of </a:t>
            </a:r>
            <a:r>
              <a:rPr lang="en-US" altLang="zh-TW" dirty="0" err="1">
                <a:latin typeface="Arial" charset="0"/>
                <a:ea typeface="新細明體" charset="0"/>
                <a:cs typeface="新細明體" charset="0"/>
              </a:rPr>
              <a:t>Heapsort</a:t>
            </a:r>
            <a:endParaRPr kumimoji="1" lang="zh-CN" altLang="en-US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9144000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743200" y="1828800"/>
            <a:ext cx="3581400" cy="220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324600" y="1752600"/>
            <a:ext cx="2787374" cy="2286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4038600"/>
            <a:ext cx="2819400" cy="2438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819400" y="4038600"/>
            <a:ext cx="3048000" cy="2438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791200" y="4038600"/>
            <a:ext cx="3352800" cy="2438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049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The operation of </a:t>
            </a:r>
            <a:r>
              <a:rPr lang="en-US" altLang="zh-TW" dirty="0" err="1">
                <a:latin typeface="Arial" charset="0"/>
                <a:ea typeface="新細明體" charset="0"/>
                <a:cs typeface="新細明體" charset="0"/>
              </a:rPr>
              <a:t>Heapsort</a:t>
            </a:r>
            <a:endParaRPr kumimoji="1" lang="zh-CN" alt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963" y="1916113"/>
            <a:ext cx="8955087" cy="46085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200" y="1905000"/>
            <a:ext cx="2819400" cy="2438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95600" y="1905000"/>
            <a:ext cx="3200400" cy="2438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096000" y="1905000"/>
            <a:ext cx="2971800" cy="2438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4343400"/>
            <a:ext cx="2819400" cy="220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743200" y="4343400"/>
            <a:ext cx="6324600" cy="2438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49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Priority queues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en-US" altLang="zh-TW" sz="2800" dirty="0">
                <a:latin typeface="Times New Roman" charset="0"/>
                <a:ea typeface="新細明體" charset="0"/>
                <a:cs typeface="新細明體" charset="0"/>
              </a:rPr>
              <a:t>The heap data structure is not only used in sorting but also in priority queues. A </a:t>
            </a:r>
            <a:r>
              <a:rPr lang="en-US" altLang="zh-TW" sz="2800" b="1" dirty="0">
                <a:solidFill>
                  <a:schemeClr val="hlink"/>
                </a:solidFill>
                <a:latin typeface="Times New Roman" charset="0"/>
                <a:ea typeface="新細明體" charset="0"/>
                <a:cs typeface="新細明體" charset="0"/>
              </a:rPr>
              <a:t>priority queue</a:t>
            </a:r>
            <a:r>
              <a:rPr lang="en-US" altLang="zh-TW" sz="2800" dirty="0">
                <a:latin typeface="Times New Roman" charset="0"/>
                <a:ea typeface="新細明體" charset="0"/>
                <a:cs typeface="新細明體" charset="0"/>
              </a:rPr>
              <a:t> is a data structure that maintain a set S of elements, each with an associated value call a </a:t>
            </a:r>
            <a:r>
              <a:rPr lang="en-US" altLang="zh-TW" sz="2800" b="1" dirty="0">
                <a:solidFill>
                  <a:schemeClr val="hlink"/>
                </a:solidFill>
                <a:latin typeface="Times New Roman" charset="0"/>
                <a:ea typeface="新細明體" charset="0"/>
                <a:cs typeface="新細明體" charset="0"/>
              </a:rPr>
              <a:t>key</a:t>
            </a:r>
            <a:r>
              <a:rPr lang="en-US" altLang="zh-TW" sz="2800" dirty="0">
                <a:latin typeface="Times New Roman" charset="0"/>
                <a:ea typeface="新細明體" charset="0"/>
                <a:cs typeface="新細明體" charset="0"/>
              </a:rPr>
              <a:t>. Priority queues has many applications. A </a:t>
            </a:r>
            <a:r>
              <a:rPr lang="en-US" altLang="zh-TW" sz="2800" b="1" dirty="0">
                <a:solidFill>
                  <a:schemeClr val="hlink"/>
                </a:solidFill>
                <a:latin typeface="Times New Roman" charset="0"/>
                <a:ea typeface="新細明體" charset="0"/>
                <a:cs typeface="新細明體" charset="0"/>
              </a:rPr>
              <a:t>max (or min) priority queue</a:t>
            </a:r>
            <a:r>
              <a:rPr lang="en-US" altLang="zh-TW" sz="2800" dirty="0">
                <a:latin typeface="Times New Roman" charset="0"/>
                <a:ea typeface="新細明體" charset="0"/>
                <a:cs typeface="新細明體" charset="0"/>
              </a:rPr>
              <a:t> should at least support the following operations:</a:t>
            </a:r>
          </a:p>
          <a:p>
            <a:pPr>
              <a:lnSpc>
                <a:spcPct val="90000"/>
              </a:lnSpc>
            </a:pPr>
            <a:r>
              <a:rPr lang="en-US" altLang="zh-TW" sz="2800" b="1" dirty="0">
                <a:latin typeface="Times New Roman" charset="0"/>
                <a:ea typeface="新細明體" charset="0"/>
                <a:cs typeface="新細明體" charset="0"/>
              </a:rPr>
              <a:t>Insert </a:t>
            </a:r>
            <a:r>
              <a:rPr lang="en-US" altLang="zh-TW" sz="2800" dirty="0">
                <a:latin typeface="Times New Roman" charset="0"/>
                <a:ea typeface="新細明體" charset="0"/>
                <a:cs typeface="新細明體" charset="0"/>
              </a:rPr>
              <a:t>(</a:t>
            </a:r>
            <a:r>
              <a:rPr lang="en-US" altLang="zh-TW" sz="2800" i="1" dirty="0">
                <a:latin typeface="Times New Roman" charset="0"/>
                <a:ea typeface="新細明體" charset="0"/>
                <a:cs typeface="新細明體" charset="0"/>
              </a:rPr>
              <a:t>S</a:t>
            </a:r>
            <a:r>
              <a:rPr lang="en-US" altLang="zh-TW" sz="2800" dirty="0">
                <a:latin typeface="Times New Roman" charset="0"/>
                <a:ea typeface="新細明體" charset="0"/>
                <a:cs typeface="新細明體" charset="0"/>
              </a:rPr>
              <a:t>, </a:t>
            </a:r>
            <a:r>
              <a:rPr lang="en-US" altLang="zh-TW" sz="2800" i="1" dirty="0">
                <a:latin typeface="Times New Roman" charset="0"/>
                <a:ea typeface="新細明體" charset="0"/>
                <a:cs typeface="新細明體" charset="0"/>
              </a:rPr>
              <a:t>x</a:t>
            </a:r>
            <a:r>
              <a:rPr lang="en-US" altLang="zh-TW" sz="2800" dirty="0">
                <a:latin typeface="Times New Roman" charset="0"/>
                <a:ea typeface="新細明體" charset="0"/>
                <a:cs typeface="新細明體" charset="0"/>
              </a:rPr>
              <a:t>)		O(log </a:t>
            </a:r>
            <a:r>
              <a:rPr lang="en-US" altLang="zh-TW" sz="2800" i="1" dirty="0">
                <a:latin typeface="Times New Roman" charset="0"/>
                <a:ea typeface="新細明體" charset="0"/>
                <a:cs typeface="新細明體" charset="0"/>
              </a:rPr>
              <a:t>n</a:t>
            </a:r>
            <a:r>
              <a:rPr lang="en-US" altLang="zh-TW" sz="2800" dirty="0">
                <a:latin typeface="Times New Roman" charset="0"/>
                <a:ea typeface="新細明體" charset="0"/>
                <a:cs typeface="新細明體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zh-TW" sz="2800" b="1" dirty="0">
                <a:latin typeface="Times New Roman" charset="0"/>
                <a:ea typeface="新細明體" charset="0"/>
                <a:cs typeface="新細明體" charset="0"/>
              </a:rPr>
              <a:t>Maximum/Minimum</a:t>
            </a:r>
            <a:r>
              <a:rPr lang="en-US" altLang="zh-TW" sz="2800" dirty="0">
                <a:latin typeface="Times New Roman" charset="0"/>
                <a:ea typeface="新細明體" charset="0"/>
                <a:cs typeface="新細明體" charset="0"/>
              </a:rPr>
              <a:t> (</a:t>
            </a:r>
            <a:r>
              <a:rPr lang="en-US" altLang="zh-TW" sz="2800" i="1" dirty="0">
                <a:latin typeface="Times New Roman" charset="0"/>
                <a:ea typeface="新細明體" charset="0"/>
                <a:cs typeface="新細明體" charset="0"/>
              </a:rPr>
              <a:t>S</a:t>
            </a:r>
            <a:r>
              <a:rPr lang="en-US" altLang="zh-TW" sz="2800" dirty="0">
                <a:latin typeface="Times New Roman" charset="0"/>
                <a:ea typeface="新細明體" charset="0"/>
                <a:cs typeface="新細明體" charset="0"/>
              </a:rPr>
              <a:t>)	   O(1)</a:t>
            </a:r>
          </a:p>
          <a:p>
            <a:pPr>
              <a:lnSpc>
                <a:spcPct val="90000"/>
              </a:lnSpc>
            </a:pPr>
            <a:r>
              <a:rPr lang="en-US" altLang="zh-TW" sz="2800" b="1" dirty="0">
                <a:latin typeface="Times New Roman" charset="0"/>
                <a:ea typeface="新細明體" charset="0"/>
                <a:cs typeface="新細明體" charset="0"/>
              </a:rPr>
              <a:t>Extract-Max/Min</a:t>
            </a:r>
            <a:r>
              <a:rPr lang="en-US" altLang="zh-TW" sz="2800" dirty="0">
                <a:latin typeface="Times New Roman" charset="0"/>
                <a:ea typeface="新細明體" charset="0"/>
                <a:cs typeface="新細明體" charset="0"/>
              </a:rPr>
              <a:t> (</a:t>
            </a:r>
            <a:r>
              <a:rPr lang="en-US" altLang="zh-TW" sz="2800" i="1" dirty="0">
                <a:latin typeface="Times New Roman" charset="0"/>
                <a:ea typeface="新細明體" charset="0"/>
                <a:cs typeface="新細明體" charset="0"/>
              </a:rPr>
              <a:t>S</a:t>
            </a:r>
            <a:r>
              <a:rPr lang="en-US" altLang="zh-TW" sz="2800" dirty="0">
                <a:latin typeface="Times New Roman" charset="0"/>
                <a:ea typeface="新細明體" charset="0"/>
                <a:cs typeface="新細明體" charset="0"/>
              </a:rPr>
              <a:t>)	O(log </a:t>
            </a:r>
            <a:r>
              <a:rPr lang="en-US" altLang="zh-TW" sz="2800" i="1" dirty="0">
                <a:latin typeface="Times New Roman" charset="0"/>
                <a:ea typeface="新細明體" charset="0"/>
                <a:cs typeface="新細明體" charset="0"/>
              </a:rPr>
              <a:t>n</a:t>
            </a:r>
            <a:r>
              <a:rPr lang="en-US" altLang="zh-TW" sz="2800" dirty="0">
                <a:latin typeface="Times New Roman" charset="0"/>
                <a:ea typeface="新細明體" charset="0"/>
                <a:cs typeface="新細明體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zh-TW" sz="2800" b="1" dirty="0">
                <a:latin typeface="Times New Roman" charset="0"/>
                <a:ea typeface="新細明體" charset="0"/>
                <a:cs typeface="新細明體" charset="0"/>
              </a:rPr>
              <a:t>Increase-Key</a:t>
            </a:r>
            <a:r>
              <a:rPr lang="en-US" altLang="zh-TW" sz="2800" dirty="0">
                <a:latin typeface="Times New Roman" charset="0"/>
                <a:ea typeface="新細明體" charset="0"/>
                <a:cs typeface="新細明體" charset="0"/>
              </a:rPr>
              <a:t> (</a:t>
            </a:r>
            <a:r>
              <a:rPr lang="en-US" altLang="zh-TW" sz="2800" i="1" dirty="0">
                <a:latin typeface="Times New Roman" charset="0"/>
                <a:ea typeface="新細明體" charset="0"/>
                <a:cs typeface="新細明體" charset="0"/>
              </a:rPr>
              <a:t>S</a:t>
            </a:r>
            <a:r>
              <a:rPr lang="en-US" altLang="zh-TW" sz="2800" dirty="0">
                <a:latin typeface="Times New Roman" charset="0"/>
                <a:ea typeface="新細明體" charset="0"/>
                <a:cs typeface="新細明體" charset="0"/>
              </a:rPr>
              <a:t>, </a:t>
            </a:r>
            <a:r>
              <a:rPr lang="en-US" altLang="zh-TW" sz="2800" i="1" dirty="0">
                <a:latin typeface="Times New Roman" charset="0"/>
                <a:ea typeface="新細明體" charset="0"/>
                <a:cs typeface="新細明體" charset="0"/>
              </a:rPr>
              <a:t>x</a:t>
            </a:r>
            <a:r>
              <a:rPr lang="en-US" altLang="zh-TW" sz="2800" dirty="0">
                <a:latin typeface="Times New Roman" charset="0"/>
                <a:ea typeface="新細明體" charset="0"/>
                <a:cs typeface="新細明體" charset="0"/>
              </a:rPr>
              <a:t>, </a:t>
            </a:r>
            <a:r>
              <a:rPr lang="en-US" altLang="zh-TW" sz="2800" i="1" dirty="0">
                <a:latin typeface="Times New Roman" charset="0"/>
                <a:ea typeface="新細明體" charset="0"/>
                <a:cs typeface="新細明體" charset="0"/>
              </a:rPr>
              <a:t>k</a:t>
            </a:r>
            <a:r>
              <a:rPr lang="en-US" altLang="zh-TW" sz="2800" dirty="0">
                <a:latin typeface="Times New Roman" charset="0"/>
                <a:ea typeface="新細明體" charset="0"/>
                <a:cs typeface="新細明體" charset="0"/>
              </a:rPr>
              <a:t>)	O(log </a:t>
            </a:r>
            <a:r>
              <a:rPr lang="en-US" altLang="zh-TW" sz="2800" i="1" dirty="0">
                <a:latin typeface="Times New Roman" charset="0"/>
                <a:ea typeface="新細明體" charset="0"/>
                <a:cs typeface="新細明體" charset="0"/>
              </a:rPr>
              <a:t>n</a:t>
            </a:r>
            <a:r>
              <a:rPr lang="en-US" altLang="zh-TW" sz="2800" dirty="0">
                <a:latin typeface="Times New Roman" charset="0"/>
                <a:ea typeface="新細明體" charset="0"/>
                <a:cs typeface="新細明體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zh-TW" sz="2800" b="1" dirty="0">
                <a:latin typeface="Times New Roman" charset="0"/>
                <a:ea typeface="新細明體" charset="0"/>
                <a:cs typeface="新細明體" charset="0"/>
              </a:rPr>
              <a:t>Decrease-Key</a:t>
            </a:r>
            <a:r>
              <a:rPr lang="en-US" altLang="zh-TW" sz="2800" dirty="0">
                <a:latin typeface="Times New Roman" charset="0"/>
                <a:ea typeface="新細明體" charset="0"/>
                <a:cs typeface="新細明體" charset="0"/>
              </a:rPr>
              <a:t> (</a:t>
            </a:r>
            <a:r>
              <a:rPr lang="en-US" altLang="zh-TW" sz="2800" i="1" dirty="0">
                <a:latin typeface="Times New Roman" charset="0"/>
                <a:ea typeface="新細明體" charset="0"/>
                <a:cs typeface="新細明體" charset="0"/>
              </a:rPr>
              <a:t>S</a:t>
            </a:r>
            <a:r>
              <a:rPr lang="en-US" altLang="zh-TW" sz="2800" dirty="0">
                <a:latin typeface="Times New Roman" charset="0"/>
                <a:ea typeface="新細明體" charset="0"/>
                <a:cs typeface="新細明體" charset="0"/>
              </a:rPr>
              <a:t>, </a:t>
            </a:r>
            <a:r>
              <a:rPr lang="en-US" altLang="zh-TW" sz="2800" i="1" dirty="0">
                <a:latin typeface="Times New Roman" charset="0"/>
                <a:ea typeface="新細明體" charset="0"/>
                <a:cs typeface="新細明體" charset="0"/>
              </a:rPr>
              <a:t>x</a:t>
            </a:r>
            <a:r>
              <a:rPr lang="en-US" altLang="zh-TW" sz="2800" dirty="0">
                <a:latin typeface="Times New Roman" charset="0"/>
                <a:ea typeface="新細明體" charset="0"/>
                <a:cs typeface="新細明體" charset="0"/>
              </a:rPr>
              <a:t>, </a:t>
            </a:r>
            <a:r>
              <a:rPr lang="en-US" altLang="zh-TW" sz="2800" i="1" dirty="0">
                <a:latin typeface="Times New Roman" charset="0"/>
                <a:ea typeface="新細明體" charset="0"/>
                <a:cs typeface="新細明體" charset="0"/>
              </a:rPr>
              <a:t>k</a:t>
            </a:r>
            <a:r>
              <a:rPr lang="en-US" altLang="zh-TW" sz="2800" dirty="0">
                <a:latin typeface="Times New Roman" charset="0"/>
                <a:ea typeface="新細明體" charset="0"/>
                <a:cs typeface="新細明體" charset="0"/>
              </a:rPr>
              <a:t>)	O(log </a:t>
            </a:r>
            <a:r>
              <a:rPr lang="en-US" altLang="zh-TW" sz="2800" i="1" dirty="0">
                <a:latin typeface="Times New Roman" charset="0"/>
                <a:ea typeface="新細明體" charset="0"/>
                <a:cs typeface="新細明體" charset="0"/>
              </a:rPr>
              <a:t>n</a:t>
            </a:r>
            <a:r>
              <a:rPr lang="en-US" altLang="zh-TW" sz="2800" dirty="0" smtClean="0">
                <a:latin typeface="Times New Roman" charset="0"/>
                <a:ea typeface="新細明體" charset="0"/>
                <a:cs typeface="新細明體" charset="0"/>
              </a:rPr>
              <a:t>)</a:t>
            </a:r>
            <a:endParaRPr lang="en-US" altLang="zh-TW" sz="2800" dirty="0">
              <a:latin typeface="Times New Roman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33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Two Heap Operations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609600" indent="-609600">
              <a:buNone/>
            </a:pPr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</a:rPr>
              <a:t>Heap-Extract-Max(A) </a:t>
            </a:r>
            <a:endParaRPr lang="en-US" altLang="zh-TW" sz="2400" dirty="0">
              <a:latin typeface="Times New Roman" charset="0"/>
              <a:ea typeface="新細明體" charset="0"/>
              <a:cs typeface="新細明體" charset="0"/>
            </a:endParaRPr>
          </a:p>
          <a:p>
            <a:pPr marL="609600" indent="-609600">
              <a:buNone/>
            </a:pPr>
            <a:r>
              <a:rPr lang="en-US" altLang="zh-TW" sz="2400" dirty="0">
                <a:latin typeface="Times New Roman" charset="0"/>
                <a:ea typeface="新細明體" charset="0"/>
                <a:cs typeface="新細明體" charset="0"/>
              </a:rPr>
              <a:t>1  if heap-size[A] &lt; 1</a:t>
            </a:r>
          </a:p>
          <a:p>
            <a:pPr marL="609600" indent="-609600">
              <a:buNone/>
            </a:pPr>
            <a:r>
              <a:rPr lang="en-US" altLang="zh-TW" sz="2400" dirty="0">
                <a:latin typeface="Times New Roman" charset="0"/>
                <a:ea typeface="新細明體" charset="0"/>
                <a:cs typeface="新細明體" charset="0"/>
              </a:rPr>
              <a:t>2     then error “heap underflow”</a:t>
            </a:r>
          </a:p>
          <a:p>
            <a:pPr marL="609600" indent="-609600">
              <a:buNone/>
            </a:pPr>
            <a:r>
              <a:rPr lang="en-US" altLang="zh-TW" sz="2400" dirty="0">
                <a:latin typeface="Times New Roman" charset="0"/>
                <a:ea typeface="新細明體" charset="0"/>
                <a:cs typeface="新細明體" charset="0"/>
              </a:rPr>
              <a:t>3  max </a:t>
            </a:r>
            <a:r>
              <a:rPr lang="en-US" altLang="zh-TW" sz="2400" dirty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 A[1]</a:t>
            </a:r>
          </a:p>
          <a:p>
            <a:pPr marL="609600" indent="-609600">
              <a:buNone/>
            </a:pPr>
            <a:r>
              <a:rPr lang="en-US" altLang="zh-TW" sz="2400" dirty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4  A[1] A[heap-size(A)]</a:t>
            </a:r>
          </a:p>
          <a:p>
            <a:pPr marL="609600" indent="-609600">
              <a:buNone/>
            </a:pPr>
            <a:r>
              <a:rPr lang="en-US" altLang="zh-TW" sz="2400" dirty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5  heap-size(A)  heap-size(A) - 1</a:t>
            </a:r>
          </a:p>
          <a:p>
            <a:pPr marL="609600" indent="-609600">
              <a:buNone/>
            </a:pPr>
            <a:r>
              <a:rPr lang="en-US" altLang="zh-TW" sz="2400" dirty="0" smtClean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6  Max-</a:t>
            </a:r>
            <a:r>
              <a:rPr lang="en-US" altLang="zh-TW" sz="2400" dirty="0" err="1" smtClean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Heapify</a:t>
            </a:r>
            <a:r>
              <a:rPr lang="en-US" altLang="zh-TW" sz="2400" dirty="0" smtClean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 </a:t>
            </a:r>
            <a:r>
              <a:rPr lang="en-US" altLang="zh-TW" sz="2400" dirty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(A, </a:t>
            </a:r>
            <a:r>
              <a:rPr lang="en-US" altLang="zh-TW" sz="2400" dirty="0" smtClean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1)</a:t>
            </a:r>
          </a:p>
          <a:p>
            <a:pPr marL="609600" indent="-609600">
              <a:buNone/>
            </a:pPr>
            <a:r>
              <a:rPr lang="en-US" altLang="zh-TW" sz="2400" dirty="0" smtClean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7      return </a:t>
            </a:r>
            <a:r>
              <a:rPr lang="en-US" altLang="zh-TW" sz="2400" dirty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max</a:t>
            </a:r>
          </a:p>
          <a:p>
            <a:pPr marL="609600" indent="-609600">
              <a:buNone/>
            </a:pPr>
            <a:endParaRPr lang="en-US" altLang="zh-TW" sz="1400" dirty="0">
              <a:latin typeface="Arial" charset="0"/>
              <a:ea typeface="新細明體" charset="0"/>
              <a:cs typeface="新細明體" charset="0"/>
              <a:sym typeface="Symbol" charset="0"/>
            </a:endParaRPr>
          </a:p>
          <a:p>
            <a:pPr marL="609600" indent="-609600">
              <a:buNone/>
            </a:pPr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Heap-Maximum(A)</a:t>
            </a:r>
            <a:r>
              <a:rPr lang="en-US" altLang="zh-TW" sz="2400" b="1" dirty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 </a:t>
            </a:r>
            <a:endParaRPr lang="en-US" altLang="zh-TW" sz="2400" dirty="0">
              <a:latin typeface="Times New Roman" charset="0"/>
              <a:ea typeface="新細明體" charset="0"/>
              <a:cs typeface="新細明體" charset="0"/>
              <a:sym typeface="Symbol" charset="0"/>
            </a:endParaRPr>
          </a:p>
          <a:p>
            <a:pPr marL="609600" indent="-609600">
              <a:buNone/>
            </a:pPr>
            <a:r>
              <a:rPr lang="en-US" altLang="zh-TW" sz="2400" dirty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1 return A[1</a:t>
            </a:r>
            <a:r>
              <a:rPr lang="en-US" altLang="zh-TW" sz="2400" dirty="0" smtClean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]</a:t>
            </a:r>
            <a:endParaRPr lang="en-US" altLang="zh-TW" sz="2400" dirty="0">
              <a:latin typeface="Times New Roman" charset="0"/>
              <a:ea typeface="新細明體" charset="0"/>
              <a:cs typeface="新細明體" charset="0"/>
              <a:sym typeface="Symbol" charset="0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85750" y="5929313"/>
            <a:ext cx="8229600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 altLang="zh-TW" sz="2800" dirty="0">
              <a:solidFill>
                <a:schemeClr val="tx2"/>
              </a:solidFill>
            </a:endParaRPr>
          </a:p>
          <a:p>
            <a:r>
              <a:rPr lang="en-US" altLang="zh-TW" sz="2800" dirty="0">
                <a:solidFill>
                  <a:srgbClr val="FF0000"/>
                </a:solidFill>
              </a:rPr>
              <a:t>Thinking Assignment</a:t>
            </a:r>
            <a:r>
              <a:rPr lang="en-US" altLang="zh-TW" sz="2800" dirty="0">
                <a:solidFill>
                  <a:schemeClr val="tx2"/>
                </a:solidFill>
              </a:rPr>
              <a:t>: Write Heap-Extract-Min(A)</a:t>
            </a:r>
            <a:r>
              <a:rPr lang="en-US" altLang="zh-TW" sz="3600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97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Max-Heap-Increase-Key (A,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, key)	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609600" indent="-609600">
              <a:buNone/>
            </a:pPr>
            <a:r>
              <a:rPr lang="en-US" altLang="zh-TW" sz="3400" dirty="0">
                <a:latin typeface="Times New Roman" charset="0"/>
                <a:ea typeface="新細明體" charset="0"/>
                <a:cs typeface="新細明體" charset="0"/>
              </a:rPr>
              <a:t>1  </a:t>
            </a:r>
            <a:r>
              <a:rPr lang="en-US" altLang="zh-TW" sz="3400" b="1" dirty="0">
                <a:latin typeface="Times New Roman" charset="0"/>
                <a:ea typeface="新細明體" charset="0"/>
                <a:cs typeface="新細明體" charset="0"/>
              </a:rPr>
              <a:t>if </a:t>
            </a:r>
            <a:r>
              <a:rPr lang="en-US" altLang="zh-TW" sz="3400" dirty="0">
                <a:latin typeface="Times New Roman" charset="0"/>
                <a:ea typeface="新細明體" charset="0"/>
                <a:cs typeface="新細明體" charset="0"/>
              </a:rPr>
              <a:t>key &lt; A[</a:t>
            </a:r>
            <a:r>
              <a:rPr lang="en-US" altLang="zh-TW" sz="3400" dirty="0" err="1">
                <a:latin typeface="Times New Roman" charset="0"/>
                <a:ea typeface="新細明體" charset="0"/>
                <a:cs typeface="新細明體" charset="0"/>
              </a:rPr>
              <a:t>i</a:t>
            </a:r>
            <a:r>
              <a:rPr lang="en-US" altLang="zh-TW" sz="3400" dirty="0">
                <a:latin typeface="Times New Roman" charset="0"/>
                <a:ea typeface="新細明體" charset="0"/>
                <a:cs typeface="新細明體" charset="0"/>
              </a:rPr>
              <a:t>]</a:t>
            </a:r>
          </a:p>
          <a:p>
            <a:pPr marL="609600" indent="-609600">
              <a:buNone/>
            </a:pPr>
            <a:r>
              <a:rPr lang="en-US" altLang="zh-TW" sz="3400" dirty="0">
                <a:latin typeface="Times New Roman" charset="0"/>
                <a:ea typeface="新細明體" charset="0"/>
                <a:cs typeface="新細明體" charset="0"/>
              </a:rPr>
              <a:t>2    </a:t>
            </a:r>
            <a:r>
              <a:rPr lang="en-US" altLang="zh-TW" sz="3400" b="1" dirty="0">
                <a:latin typeface="Times New Roman" charset="0"/>
                <a:ea typeface="新細明體" charset="0"/>
                <a:cs typeface="新細明體" charset="0"/>
              </a:rPr>
              <a:t>then error</a:t>
            </a:r>
            <a:r>
              <a:rPr lang="en-US" altLang="zh-TW" sz="3400" dirty="0">
                <a:latin typeface="Times New Roman" charset="0"/>
                <a:ea typeface="新細明體" charset="0"/>
                <a:cs typeface="新細明體" charset="0"/>
              </a:rPr>
              <a:t> “new key is smaller than current key”</a:t>
            </a:r>
          </a:p>
          <a:p>
            <a:pPr marL="609600" indent="-609600">
              <a:buNone/>
            </a:pPr>
            <a:r>
              <a:rPr lang="en-US" altLang="zh-TW" sz="3400" dirty="0">
                <a:latin typeface="Times New Roman" charset="0"/>
                <a:ea typeface="新細明體" charset="0"/>
                <a:cs typeface="新細明體" charset="0"/>
              </a:rPr>
              <a:t>3  A[</a:t>
            </a:r>
            <a:r>
              <a:rPr lang="en-US" altLang="zh-TW" sz="3400" dirty="0" err="1">
                <a:latin typeface="Times New Roman" charset="0"/>
                <a:ea typeface="新細明體" charset="0"/>
                <a:cs typeface="新細明體" charset="0"/>
              </a:rPr>
              <a:t>i</a:t>
            </a:r>
            <a:r>
              <a:rPr lang="en-US" altLang="zh-TW" sz="3400" dirty="0">
                <a:latin typeface="Times New Roman" charset="0"/>
                <a:ea typeface="新細明體" charset="0"/>
                <a:cs typeface="新細明體" charset="0"/>
              </a:rPr>
              <a:t>] </a:t>
            </a:r>
            <a:r>
              <a:rPr lang="en-US" altLang="zh-TW" sz="3400" dirty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 key</a:t>
            </a:r>
          </a:p>
          <a:p>
            <a:pPr marL="609600" indent="-609600">
              <a:buNone/>
            </a:pPr>
            <a:r>
              <a:rPr lang="en-US" altLang="zh-TW" sz="3400" dirty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4  </a:t>
            </a:r>
            <a:r>
              <a:rPr lang="en-US" altLang="zh-TW" sz="3400" b="1" dirty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while</a:t>
            </a:r>
            <a:r>
              <a:rPr lang="en-US" altLang="zh-TW" sz="3400" dirty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 </a:t>
            </a:r>
            <a:r>
              <a:rPr lang="en-US" altLang="zh-TW" sz="3400" dirty="0" err="1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i</a:t>
            </a:r>
            <a:r>
              <a:rPr lang="en-US" altLang="zh-TW" sz="3400" dirty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 &gt; 1 and A[Parent(</a:t>
            </a:r>
            <a:r>
              <a:rPr lang="en-US" altLang="zh-TW" sz="3400" dirty="0" err="1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i</a:t>
            </a:r>
            <a:r>
              <a:rPr lang="en-US" altLang="zh-TW" sz="3400" dirty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)] &lt; A[</a:t>
            </a:r>
            <a:r>
              <a:rPr lang="en-US" altLang="zh-TW" sz="3400" dirty="0" err="1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i</a:t>
            </a:r>
            <a:r>
              <a:rPr lang="en-US" altLang="zh-TW" sz="3400" dirty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]</a:t>
            </a:r>
          </a:p>
          <a:p>
            <a:pPr marL="609600" indent="-609600">
              <a:buNone/>
            </a:pPr>
            <a:r>
              <a:rPr lang="en-US" altLang="zh-TW" sz="3400" dirty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5     </a:t>
            </a:r>
            <a:r>
              <a:rPr lang="en-US" altLang="zh-TW" sz="3400" b="1" dirty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do</a:t>
            </a:r>
            <a:r>
              <a:rPr lang="en-US" altLang="zh-TW" sz="3400" dirty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 exchange A[</a:t>
            </a:r>
            <a:r>
              <a:rPr lang="en-US" altLang="zh-TW" sz="3400" dirty="0" err="1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i</a:t>
            </a:r>
            <a:r>
              <a:rPr lang="en-US" altLang="zh-TW" sz="3400" dirty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]  A[Parent(</a:t>
            </a:r>
            <a:r>
              <a:rPr lang="en-US" altLang="zh-TW" sz="3400" dirty="0" err="1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i</a:t>
            </a:r>
            <a:r>
              <a:rPr lang="en-US" altLang="zh-TW" sz="3400" dirty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)]</a:t>
            </a:r>
          </a:p>
          <a:p>
            <a:pPr marL="609600" indent="-609600">
              <a:buFontTx/>
              <a:buAutoNum type="arabicPlain" startAt="6"/>
            </a:pPr>
            <a:r>
              <a:rPr lang="en-US" altLang="zh-TW" sz="3400" dirty="0" err="1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i</a:t>
            </a:r>
            <a:r>
              <a:rPr lang="en-US" altLang="zh-TW" sz="3400" dirty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  Parent(</a:t>
            </a:r>
            <a:r>
              <a:rPr lang="en-US" altLang="zh-TW" sz="3400" dirty="0" err="1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i</a:t>
            </a:r>
            <a:r>
              <a:rPr lang="en-US" altLang="zh-TW" sz="3400" dirty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)</a:t>
            </a:r>
          </a:p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 smtClean="0"/>
          </a:p>
          <a:p>
            <a:pPr marL="609600" indent="-609600">
              <a:buNone/>
            </a:pPr>
            <a:r>
              <a:rPr lang="en-US" altLang="zh-TW" sz="2800" dirty="0">
                <a:solidFill>
                  <a:srgbClr val="FF0000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Thinking Assignment</a:t>
            </a:r>
            <a:r>
              <a:rPr lang="en-US" altLang="zh-TW" sz="2800" dirty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: </a:t>
            </a:r>
          </a:p>
          <a:p>
            <a:pPr marL="609600" indent="-609600">
              <a:buNone/>
            </a:pPr>
            <a:r>
              <a:rPr lang="en-US" altLang="zh-TW" sz="2800" dirty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What is this algorithm’s complexity?</a:t>
            </a:r>
          </a:p>
          <a:p>
            <a:pPr marL="609600" indent="-609600">
              <a:buNone/>
            </a:pPr>
            <a:r>
              <a:rPr lang="en-US" altLang="zh-TW" sz="2800" dirty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Write Max-Heap-Decrease-Key (A, </a:t>
            </a:r>
            <a:r>
              <a:rPr lang="en-US" altLang="zh-TW" sz="2800" dirty="0" err="1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i</a:t>
            </a:r>
            <a:r>
              <a:rPr lang="en-US" altLang="zh-TW" sz="2800" dirty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, key)</a:t>
            </a:r>
          </a:p>
          <a:p>
            <a:pPr marL="609600" indent="-609600">
              <a:buNone/>
            </a:pPr>
            <a:r>
              <a:rPr lang="en-US" altLang="zh-TW" sz="2800" dirty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Write </a:t>
            </a:r>
            <a:r>
              <a:rPr lang="en-US" altLang="zh-TW" sz="2800" dirty="0">
                <a:solidFill>
                  <a:schemeClr val="tx2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Min-Heap-Increase-Key (A, </a:t>
            </a:r>
            <a:r>
              <a:rPr lang="en-US" altLang="zh-TW" sz="2800" dirty="0" err="1">
                <a:solidFill>
                  <a:schemeClr val="tx2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i</a:t>
            </a:r>
            <a:r>
              <a:rPr lang="en-US" altLang="zh-TW" sz="2800" dirty="0">
                <a:solidFill>
                  <a:schemeClr val="tx2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, key)</a:t>
            </a:r>
          </a:p>
          <a:p>
            <a:pPr marL="609600" indent="-609600">
              <a:buNone/>
            </a:pPr>
            <a:r>
              <a:rPr lang="en-US" altLang="zh-TW" sz="2800" dirty="0">
                <a:solidFill>
                  <a:schemeClr val="tx2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Min-Heap-Decrease-Key (A, </a:t>
            </a:r>
            <a:r>
              <a:rPr lang="en-US" altLang="zh-TW" sz="2800" dirty="0" err="1">
                <a:solidFill>
                  <a:schemeClr val="tx2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i</a:t>
            </a:r>
            <a:r>
              <a:rPr lang="en-US" altLang="zh-TW" sz="2800" dirty="0">
                <a:solidFill>
                  <a:schemeClr val="tx2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, key</a:t>
            </a:r>
            <a:r>
              <a:rPr lang="en-US" altLang="zh-TW" sz="2800" dirty="0" smtClean="0">
                <a:solidFill>
                  <a:schemeClr val="tx2"/>
                </a:solidFill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)</a:t>
            </a:r>
            <a:endParaRPr lang="en-US" altLang="zh-TW" sz="2800" dirty="0">
              <a:latin typeface="Times New Roman" charset="0"/>
              <a:ea typeface="新細明體" charset="0"/>
              <a:cs typeface="新細明體" charset="0"/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81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Heap-Increase-Key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2988" y="1825625"/>
            <a:ext cx="7416800" cy="47720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76800" y="1828800"/>
            <a:ext cx="3581400" cy="2286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66800" y="4114800"/>
            <a:ext cx="3886200" cy="2514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953000" y="4114800"/>
            <a:ext cx="3886200" cy="2514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784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Sorting algorithm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新細明體" charset="0"/>
                <a:cs typeface="新細明體" charset="0"/>
              </a:rPr>
              <a:t>Insertion, Bubble, Selection sorts: 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Non-recursive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In place: only a constant number of additional storage locations (for local variables) are used outside the array.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新細明體" charset="0"/>
                <a:cs typeface="新細明體" charset="0"/>
              </a:rPr>
              <a:t>Merge sort : 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Recursive; Not in place.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新細明體" charset="0"/>
                <a:cs typeface="新細明體" charset="0"/>
              </a:rPr>
              <a:t>Heap sort 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: (Chapter 6) </a:t>
            </a:r>
          </a:p>
          <a:p>
            <a:pPr lvl="1">
              <a:lnSpc>
                <a:spcPct val="90000"/>
              </a:lnSpc>
            </a:pPr>
            <a:r>
              <a:rPr lang="en-US" altLang="zh-TW" dirty="0" smtClean="0">
                <a:latin typeface="Arial" charset="0"/>
                <a:ea typeface="新細明體" charset="0"/>
                <a:cs typeface="新細明體" charset="0"/>
              </a:rPr>
              <a:t>Non-recursive</a:t>
            </a:r>
          </a:p>
          <a:p>
            <a:pPr lvl="1">
              <a:lnSpc>
                <a:spcPct val="90000"/>
              </a:lnSpc>
            </a:pPr>
            <a:r>
              <a:rPr lang="en-US" altLang="zh-TW" dirty="0" smtClean="0">
                <a:latin typeface="Arial" charset="0"/>
                <a:ea typeface="新細明體" charset="0"/>
                <a:cs typeface="新細明體" charset="0"/>
              </a:rPr>
              <a:t>In place</a:t>
            </a:r>
            <a:endParaRPr lang="en-US" altLang="zh-TW" dirty="0">
              <a:latin typeface="Arial" charset="0"/>
              <a:ea typeface="新細明體" charset="0"/>
              <a:cs typeface="新細明體" charset="0"/>
            </a:endParaRPr>
          </a:p>
          <a:p>
            <a:pPr lvl="1">
              <a:lnSpc>
                <a:spcPct val="90000"/>
              </a:lnSpc>
            </a:pP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Sorts n numbers in place in O(</a:t>
            </a:r>
            <a:r>
              <a:rPr lang="en-US" altLang="zh-TW" dirty="0" err="1">
                <a:latin typeface="Arial" charset="0"/>
                <a:ea typeface="新細明體" charset="0"/>
                <a:cs typeface="新細明體" charset="0"/>
              </a:rPr>
              <a:t>nlgn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49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Max-Heap-Insert(A</a:t>
            </a:r>
            <a:r>
              <a:rPr lang="en-US" altLang="zh-TW" i="1" dirty="0">
                <a:latin typeface="Arial" charset="0"/>
                <a:ea typeface="新細明體" charset="0"/>
                <a:cs typeface="新細明體" charset="0"/>
              </a:rPr>
              <a:t>, </a:t>
            </a:r>
            <a:r>
              <a:rPr lang="en-US" altLang="zh-TW" i="1" dirty="0" smtClean="0">
                <a:latin typeface="Arial" charset="0"/>
                <a:ea typeface="新細明體" charset="0"/>
                <a:cs typeface="新細明體" charset="0"/>
              </a:rPr>
              <a:t>key)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buNone/>
            </a:pPr>
            <a:r>
              <a:rPr lang="en-US" altLang="zh-TW" sz="2400" dirty="0">
                <a:latin typeface="Times New Roman" charset="0"/>
                <a:ea typeface="新細明體" charset="0"/>
                <a:cs typeface="新細明體" charset="0"/>
              </a:rPr>
              <a:t>1  heap-size(A) </a:t>
            </a:r>
            <a:r>
              <a:rPr lang="en-US" altLang="zh-TW" sz="2400" dirty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 heap-size(A) + 1</a:t>
            </a:r>
          </a:p>
          <a:p>
            <a:pPr marL="609600" indent="-609600">
              <a:buNone/>
            </a:pPr>
            <a:r>
              <a:rPr lang="en-US" altLang="zh-TW" sz="2400" dirty="0">
                <a:latin typeface="Times New Roman" charset="0"/>
                <a:ea typeface="新細明體" charset="0"/>
                <a:cs typeface="新細明體" charset="0"/>
              </a:rPr>
              <a:t>2  A[heap-size(A)] </a:t>
            </a:r>
            <a:r>
              <a:rPr lang="en-US" altLang="zh-TW" sz="2400" dirty="0">
                <a:latin typeface="Times New Roman" charset="0"/>
                <a:ea typeface="新細明體" charset="0"/>
                <a:cs typeface="新細明體" charset="0"/>
                <a:sym typeface="Symbol" charset="0"/>
              </a:rPr>
              <a:t> -</a:t>
            </a:r>
            <a:r>
              <a:rPr lang="en-US" altLang="zh-TW" sz="2400" dirty="0">
                <a:latin typeface="Times New Roman" charset="0"/>
                <a:ea typeface="新細明體" charset="0"/>
                <a:cs typeface="Times New Roman" charset="0"/>
                <a:sym typeface="Symbol" charset="0"/>
              </a:rPr>
              <a:t>∞</a:t>
            </a:r>
          </a:p>
          <a:p>
            <a:pPr marL="0" indent="0">
              <a:buNone/>
            </a:pPr>
            <a:r>
              <a:rPr lang="en-US" altLang="zh-TW" sz="2400" dirty="0" smtClean="0">
                <a:latin typeface="Times New Roman" charset="0"/>
                <a:ea typeface="新細明體" charset="0"/>
                <a:cs typeface="Times New Roman" charset="0"/>
                <a:sym typeface="Symbol" charset="0"/>
              </a:rPr>
              <a:t>3       Max-Heap-Increase-Key </a:t>
            </a:r>
            <a:r>
              <a:rPr lang="en-US" altLang="zh-TW" sz="2400" dirty="0">
                <a:latin typeface="Times New Roman" charset="0"/>
                <a:ea typeface="新細明體" charset="0"/>
                <a:cs typeface="Times New Roman" charset="0"/>
                <a:sym typeface="Symbol" charset="0"/>
              </a:rPr>
              <a:t>(A, heap-size(A), key)</a:t>
            </a:r>
          </a:p>
          <a:p>
            <a:pPr marL="609600" indent="-609600">
              <a:buFontTx/>
              <a:buAutoNum type="arabicPlain" startAt="3"/>
            </a:pPr>
            <a:endParaRPr lang="en-US" altLang="zh-TW" sz="2400" dirty="0">
              <a:latin typeface="Times New Roman" charset="0"/>
              <a:ea typeface="新細明體" charset="0"/>
              <a:cs typeface="Times New Roman" charset="0"/>
              <a:sym typeface="Symbol" charset="0"/>
            </a:endParaRPr>
          </a:p>
          <a:p>
            <a:pPr marL="609600" indent="-609600">
              <a:buNone/>
            </a:pPr>
            <a:r>
              <a:rPr lang="en-US" altLang="zh-TW" sz="2400" dirty="0">
                <a:solidFill>
                  <a:srgbClr val="FF0000"/>
                </a:solidFill>
                <a:latin typeface="Times New Roman" charset="0"/>
                <a:ea typeface="新細明體" charset="0"/>
                <a:cs typeface="Times New Roman" charset="0"/>
                <a:sym typeface="Symbol" charset="0"/>
              </a:rPr>
              <a:t>Thinking Assignment</a:t>
            </a:r>
            <a:r>
              <a:rPr lang="en-US" altLang="zh-TW" sz="2400" dirty="0">
                <a:latin typeface="Times New Roman" charset="0"/>
                <a:ea typeface="新細明體" charset="0"/>
                <a:cs typeface="Times New Roman" charset="0"/>
                <a:sym typeface="Symbol" charset="0"/>
              </a:rPr>
              <a:t>: Write Min-Heap-Insert(A, key)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690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Application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mtClean="0"/>
              <a:t>Maintain the largest n numbers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760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Thinking Assignments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</a:rPr>
              <a:t>Min-</a:t>
            </a:r>
            <a:r>
              <a:rPr lang="en-US" altLang="zh-TW" sz="2400" dirty="0" err="1">
                <a:latin typeface="Arial" charset="0"/>
                <a:ea typeface="新細明體" charset="0"/>
                <a:cs typeface="新細明體" charset="0"/>
              </a:rPr>
              <a:t>Heapify</a:t>
            </a:r>
            <a:endParaRPr lang="en-US" altLang="zh-TW" sz="2400" dirty="0">
              <a:latin typeface="Arial" charset="0"/>
              <a:ea typeface="新細明體" charset="0"/>
              <a:cs typeface="新細明體" charset="0"/>
            </a:endParaRPr>
          </a:p>
          <a:p>
            <a:pPr marL="609600" indent="-609600"/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</a:rPr>
              <a:t>Build-Min-Heap</a:t>
            </a:r>
          </a:p>
          <a:p>
            <a:pPr marL="609600" indent="-609600"/>
            <a:r>
              <a:rPr lang="en-US" altLang="zh-TW" sz="2400" dirty="0" err="1">
                <a:latin typeface="Arial" charset="0"/>
                <a:ea typeface="新細明體" charset="0"/>
                <a:cs typeface="新細明體" charset="0"/>
              </a:rPr>
              <a:t>Heapsort</a:t>
            </a:r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</a:rPr>
              <a:t> procedure using a Min heap</a:t>
            </a:r>
          </a:p>
          <a:p>
            <a:pPr marL="609600" indent="-609600"/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</a:rPr>
              <a:t>Heap-Extract-Min</a:t>
            </a:r>
          </a:p>
          <a:p>
            <a:pPr marL="609600" indent="-609600"/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</a:rPr>
              <a:t>Heap-Minimum</a:t>
            </a:r>
          </a:p>
          <a:p>
            <a:pPr marL="609600" indent="-609600"/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</a:rPr>
              <a:t>Min-Heap-Decrease-Key</a:t>
            </a:r>
          </a:p>
          <a:p>
            <a:pPr marL="609600" indent="-609600"/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</a:rPr>
              <a:t>Min-Heap-Insert</a:t>
            </a:r>
          </a:p>
          <a:p>
            <a:pPr marL="609600" indent="-609600"/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Max-Heap-Decrease-Key</a:t>
            </a:r>
          </a:p>
          <a:p>
            <a:pPr marL="609600" indent="-609600"/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  <a:sym typeface="Symbol" charset="0"/>
              </a:rPr>
              <a:t>Min-Heap-Increase-</a:t>
            </a:r>
            <a:r>
              <a:rPr lang="en-US" altLang="zh-TW" sz="2400" dirty="0" smtClean="0">
                <a:latin typeface="Arial" charset="0"/>
                <a:ea typeface="新細明體" charset="0"/>
                <a:cs typeface="新細明體" charset="0"/>
                <a:sym typeface="Symbol" charset="0"/>
              </a:rPr>
              <a:t>Key</a:t>
            </a:r>
            <a:endParaRPr lang="en-US" altLang="zh-TW" sz="2400" dirty="0">
              <a:latin typeface="Arial" charset="0"/>
              <a:ea typeface="新細明體" charset="0"/>
              <a:cs typeface="新細明體" charset="0"/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90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Arial" charset="0"/>
                <a:ea typeface="新細明體" charset="0"/>
                <a:cs typeface="新細明體" charset="0"/>
              </a:rPr>
              <a:t>Summary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Max-</a:t>
            </a:r>
            <a:r>
              <a:rPr lang="en-US" altLang="zh-TW" dirty="0" err="1">
                <a:latin typeface="Arial" charset="0"/>
                <a:ea typeface="新細明體" charset="0"/>
                <a:cs typeface="新細明體" charset="0"/>
              </a:rPr>
              <a:t>Heapify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 algorithm</a:t>
            </a:r>
          </a:p>
          <a:p>
            <a:pPr marL="609600" indent="-609600"/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Build-Max-Heap algorithm</a:t>
            </a:r>
          </a:p>
          <a:p>
            <a:pPr marL="609600" indent="-609600"/>
            <a:r>
              <a:rPr lang="en-US" altLang="zh-TW" dirty="0" err="1">
                <a:latin typeface="Arial" charset="0"/>
                <a:ea typeface="新細明體" charset="0"/>
                <a:cs typeface="新細明體" charset="0"/>
              </a:rPr>
              <a:t>Heapsort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 algorithm</a:t>
            </a:r>
          </a:p>
          <a:p>
            <a:pPr marL="609600" indent="-609600"/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Heap-Extract-Max algorithm</a:t>
            </a:r>
          </a:p>
          <a:p>
            <a:pPr marL="609600" indent="-609600"/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Heap-Maximum algorithm</a:t>
            </a:r>
          </a:p>
          <a:p>
            <a:pPr marL="609600" indent="-609600"/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Max-Heap-Increase-Key algorithm</a:t>
            </a:r>
          </a:p>
          <a:p>
            <a:pPr marL="609600" indent="-609600"/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Max-Heap-Insert </a:t>
            </a:r>
            <a:r>
              <a:rPr lang="en-US" altLang="zh-TW" dirty="0" smtClean="0">
                <a:latin typeface="Arial" charset="0"/>
                <a:ea typeface="新細明體" charset="0"/>
                <a:cs typeface="新細明體" charset="0"/>
              </a:rPr>
              <a:t>algorithm</a:t>
            </a:r>
            <a:endParaRPr lang="en-US" altLang="zh-TW" dirty="0">
              <a:latin typeface="Arial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1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Sorting algorithm	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新細明體" charset="0"/>
                <a:cs typeface="新細明體" charset="0"/>
              </a:rPr>
              <a:t>Quick sort : 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(chapter 7)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Recursive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In place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Worst time complexity O(</a:t>
            </a:r>
            <a:r>
              <a:rPr lang="en-US" altLang="zh-TW" i="1" dirty="0">
                <a:latin typeface="Arial" charset="0"/>
                <a:ea typeface="新細明體" charset="0"/>
                <a:cs typeface="新細明體" charset="0"/>
              </a:rPr>
              <a:t>n</a:t>
            </a:r>
            <a:r>
              <a:rPr lang="en-US" altLang="zh-TW" baseline="30000" dirty="0">
                <a:latin typeface="Arial" charset="0"/>
                <a:ea typeface="新細明體" charset="0"/>
                <a:cs typeface="新細明體" charset="0"/>
              </a:rPr>
              <a:t>2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); Average time complexity O(</a:t>
            </a:r>
            <a:r>
              <a:rPr lang="en-US" altLang="zh-TW" i="1" dirty="0">
                <a:latin typeface="Arial" charset="0"/>
                <a:ea typeface="新細明體" charset="0"/>
                <a:cs typeface="新細明體" charset="0"/>
              </a:rPr>
              <a:t>n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 </a:t>
            </a:r>
            <a:r>
              <a:rPr lang="en-US" altLang="zh-TW" dirty="0" err="1">
                <a:latin typeface="Arial" charset="0"/>
                <a:ea typeface="新細明體" charset="0"/>
                <a:cs typeface="新細明體" charset="0"/>
              </a:rPr>
              <a:t>log</a:t>
            </a:r>
            <a:r>
              <a:rPr lang="en-US" altLang="zh-TW" i="1" dirty="0" err="1">
                <a:latin typeface="Arial" charset="0"/>
                <a:ea typeface="新細明體" charset="0"/>
                <a:cs typeface="新細明體" charset="0"/>
              </a:rPr>
              <a:t>n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Fastest general purpose sorting algorithm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新細明體" charset="0"/>
                <a:cs typeface="新細明體" charset="0"/>
              </a:rPr>
              <a:t>Linear sorting algorithms 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: (chapter 8)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Counting sort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Radix sort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Bucket Sort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5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Insertion Sort</a:t>
            </a:r>
            <a:endParaRPr kumimoji="1" lang="zh-CN" altLang="en-US" dirty="0"/>
          </a:p>
        </p:txBody>
      </p:sp>
      <p:pic>
        <p:nvPicPr>
          <p:cNvPr id="6" name="Insertion-sort-example-300px.gi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935163"/>
            <a:ext cx="7315200" cy="4389437"/>
          </a:xfrm>
        </p:spPr>
      </p:pic>
    </p:spTree>
    <p:extLst>
      <p:ext uri="{BB962C8B-B14F-4D97-AF65-F5344CB8AC3E}">
        <p14:creationId xmlns:p14="http://schemas.microsoft.com/office/powerpoint/2010/main" val="150046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Bubble Sort</a:t>
            </a:r>
            <a:endParaRPr kumimoji="1" lang="zh-CN" altLang="en-US" dirty="0"/>
          </a:p>
        </p:txBody>
      </p:sp>
      <p:pic>
        <p:nvPicPr>
          <p:cNvPr id="7" name="Bubble-sort-example-300px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3600" y="1981200"/>
            <a:ext cx="6731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0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Selection Sort</a:t>
            </a:r>
            <a:endParaRPr kumimoji="1" lang="zh-CN" altLang="en-US" dirty="0"/>
          </a:p>
        </p:txBody>
      </p:sp>
      <p:pic>
        <p:nvPicPr>
          <p:cNvPr id="4" name="Selection-Sort-Animation.gi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79863" y="1935163"/>
            <a:ext cx="1182687" cy="4389437"/>
          </a:xfrm>
        </p:spPr>
      </p:pic>
    </p:spTree>
    <p:extLst>
      <p:ext uri="{BB962C8B-B14F-4D97-AF65-F5344CB8AC3E}">
        <p14:creationId xmlns:p14="http://schemas.microsoft.com/office/powerpoint/2010/main" val="135951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Merge Sort</a:t>
            </a:r>
            <a:endParaRPr kumimoji="1" lang="zh-CN" altLang="en-US" dirty="0"/>
          </a:p>
        </p:txBody>
      </p:sp>
      <p:pic>
        <p:nvPicPr>
          <p:cNvPr id="4" name="Merge-sort-example-300px.gi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935163"/>
            <a:ext cx="7315200" cy="4389437"/>
          </a:xfrm>
        </p:spPr>
      </p:pic>
    </p:spTree>
    <p:extLst>
      <p:ext uri="{BB962C8B-B14F-4D97-AF65-F5344CB8AC3E}">
        <p14:creationId xmlns:p14="http://schemas.microsoft.com/office/powerpoint/2010/main" val="242296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Heaps (Binary heap)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</a:rPr>
              <a:t>The</a:t>
            </a:r>
            <a:r>
              <a:rPr lang="en-US" altLang="zh-TW" sz="2400" b="1" i="1" dirty="0">
                <a:latin typeface="Arial" charset="0"/>
                <a:ea typeface="新細明體" charset="0"/>
                <a:cs typeface="新細明體" charset="0"/>
              </a:rPr>
              <a:t> binary heap</a:t>
            </a:r>
            <a:r>
              <a:rPr lang="en-US" altLang="zh-TW" sz="2400" dirty="0">
                <a:latin typeface="Arial" charset="0"/>
                <a:ea typeface="新細明體" charset="0"/>
                <a:cs typeface="新細明體" charset="0"/>
              </a:rPr>
              <a:t> data structure is an array object that can be viewed as a complete tree.</a:t>
            </a: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 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410200" y="2971800"/>
            <a:ext cx="30480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kumimoji="1" lang="en-US" altLang="zh-TW" sz="2400" kern="1200" dirty="0">
                <a:latin typeface="Times New Roman" charset="0"/>
              </a:rPr>
              <a:t>Parent(</a:t>
            </a:r>
            <a:r>
              <a:rPr kumimoji="1" lang="en-US" altLang="zh-TW" sz="2400" i="1" kern="1200" dirty="0" err="1">
                <a:latin typeface="Times New Roman" charset="0"/>
              </a:rPr>
              <a:t>i</a:t>
            </a:r>
            <a:r>
              <a:rPr kumimoji="1" lang="en-US" altLang="zh-TW" sz="2400" kern="1200" dirty="0">
                <a:latin typeface="Times New Roman" charset="0"/>
              </a:rPr>
              <a:t>)</a:t>
            </a:r>
          </a:p>
          <a:p>
            <a:pPr algn="just" eaLnBrk="0" hangingPunct="0"/>
            <a:r>
              <a:rPr kumimoji="1" lang="en-US" altLang="zh-TW" sz="2400" kern="1200" dirty="0">
                <a:latin typeface="Times New Roman" charset="0"/>
              </a:rPr>
              <a:t>	</a:t>
            </a:r>
            <a:r>
              <a:rPr kumimoji="1" lang="en-US" altLang="zh-TW" sz="2400" b="1" kern="1200" dirty="0">
                <a:latin typeface="Times New Roman" charset="0"/>
              </a:rPr>
              <a:t>return</a:t>
            </a:r>
            <a:r>
              <a:rPr kumimoji="1" lang="en-US" altLang="zh-TW" sz="2400" kern="1200" dirty="0">
                <a:latin typeface="Times New Roman" charset="0"/>
              </a:rPr>
              <a:t> </a:t>
            </a:r>
          </a:p>
          <a:p>
            <a:pPr algn="just" eaLnBrk="0" hangingPunct="0"/>
            <a:r>
              <a:rPr kumimoji="1" lang="en-US" altLang="zh-TW" sz="2400" kern="1200" dirty="0">
                <a:latin typeface="Times New Roman" charset="0"/>
              </a:rPr>
              <a:t>LEFT(</a:t>
            </a:r>
            <a:r>
              <a:rPr kumimoji="1" lang="en-US" altLang="zh-TW" sz="2400" i="1" kern="1200" dirty="0" err="1">
                <a:latin typeface="Times New Roman" charset="0"/>
              </a:rPr>
              <a:t>i</a:t>
            </a:r>
            <a:r>
              <a:rPr kumimoji="1" lang="en-US" altLang="zh-TW" sz="2400" kern="1200" dirty="0">
                <a:latin typeface="Times New Roman" charset="0"/>
              </a:rPr>
              <a:t>)</a:t>
            </a:r>
          </a:p>
          <a:p>
            <a:pPr algn="just" eaLnBrk="0" hangingPunct="0"/>
            <a:r>
              <a:rPr kumimoji="1" lang="en-US" altLang="zh-TW" sz="2400" kern="1200" dirty="0">
                <a:latin typeface="Times New Roman" charset="0"/>
              </a:rPr>
              <a:t>	</a:t>
            </a:r>
            <a:r>
              <a:rPr kumimoji="1" lang="en-US" altLang="zh-TW" sz="2400" b="1" kern="1200" dirty="0">
                <a:latin typeface="Times New Roman" charset="0"/>
              </a:rPr>
              <a:t>return</a:t>
            </a:r>
            <a:r>
              <a:rPr kumimoji="1" lang="en-US" altLang="zh-TW" sz="2400" kern="1200" dirty="0">
                <a:latin typeface="Times New Roman" charset="0"/>
              </a:rPr>
              <a:t> </a:t>
            </a:r>
            <a:r>
              <a:rPr kumimoji="1" lang="en-US" altLang="zh-TW" sz="2400" i="1" kern="1200" dirty="0">
                <a:latin typeface="Times New Roman" charset="0"/>
              </a:rPr>
              <a:t>2i </a:t>
            </a:r>
            <a:endParaRPr kumimoji="1" lang="en-US" altLang="zh-TW" sz="2400" kern="1200" dirty="0">
              <a:latin typeface="Times New Roman" charset="0"/>
            </a:endParaRPr>
          </a:p>
          <a:p>
            <a:pPr algn="just" eaLnBrk="0" hangingPunct="0"/>
            <a:r>
              <a:rPr kumimoji="1" lang="en-US" altLang="zh-TW" sz="2400" kern="1200" dirty="0">
                <a:latin typeface="Times New Roman" charset="0"/>
              </a:rPr>
              <a:t>Right(</a:t>
            </a:r>
            <a:r>
              <a:rPr kumimoji="1" lang="en-US" altLang="zh-TW" sz="2400" i="1" kern="1200" dirty="0" err="1">
                <a:latin typeface="Times New Roman" charset="0"/>
              </a:rPr>
              <a:t>i</a:t>
            </a:r>
            <a:r>
              <a:rPr kumimoji="1" lang="en-US" altLang="zh-TW" sz="2400" kern="1200" dirty="0">
                <a:latin typeface="Times New Roman" charset="0"/>
              </a:rPr>
              <a:t>)</a:t>
            </a:r>
          </a:p>
          <a:p>
            <a:pPr eaLnBrk="0" hangingPunct="0"/>
            <a:r>
              <a:rPr kumimoji="1" lang="en-US" altLang="zh-TW" sz="2400" kern="1200" dirty="0">
                <a:latin typeface="Times New Roman" charset="0"/>
              </a:rPr>
              <a:t>	</a:t>
            </a:r>
            <a:r>
              <a:rPr kumimoji="1" lang="en-US" altLang="zh-TW" sz="2400" b="1" kern="1200" dirty="0">
                <a:latin typeface="Times New Roman" charset="0"/>
              </a:rPr>
              <a:t>return</a:t>
            </a:r>
            <a:r>
              <a:rPr kumimoji="1" lang="en-US" altLang="zh-TW" sz="2400" kern="1200" dirty="0">
                <a:latin typeface="Times New Roman" charset="0"/>
              </a:rPr>
              <a:t> </a:t>
            </a:r>
            <a:r>
              <a:rPr kumimoji="1" lang="en-US" altLang="zh-TW" sz="2400" i="1" kern="1200" dirty="0">
                <a:latin typeface="Times New Roman" charset="0"/>
              </a:rPr>
              <a:t>2i+1</a:t>
            </a:r>
            <a:r>
              <a:rPr kumimoji="1" lang="en-US" altLang="zh-TW" sz="2400" kern="1200" dirty="0">
                <a:latin typeface="Times New Roman" charset="0"/>
              </a:rPr>
              <a:t> 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988619"/>
              </p:ext>
            </p:extLst>
          </p:nvPr>
        </p:nvGraphicFramePr>
        <p:xfrm>
          <a:off x="7467600" y="3429000"/>
          <a:ext cx="6953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公式" r:id="rId3" imgW="698197" imgH="355446" progId="Equation.3">
                  <p:embed/>
                </p:oleObj>
              </mc:Choice>
              <mc:Fallback>
                <p:oleObj name="公式" r:id="rId3" imgW="698197" imgH="3554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3429000"/>
                        <a:ext cx="695325" cy="352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434205"/>
            <a:ext cx="3819525" cy="5524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953000"/>
            <a:ext cx="3819525" cy="619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572125"/>
            <a:ext cx="3800475" cy="5810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280" y="6129338"/>
            <a:ext cx="3819525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595" y="3838416"/>
            <a:ext cx="3924300" cy="190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120" y="2904649"/>
            <a:ext cx="3914775" cy="9239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3595" y="3238500"/>
            <a:ext cx="39243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6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12816</TotalTime>
  <Words>871</Words>
  <Application>Microsoft Macintosh PowerPoint</Application>
  <PresentationFormat>On-screen Show (4:3)</PresentationFormat>
  <Paragraphs>196</Paragraphs>
  <Slides>33</Slides>
  <Notes>1</Notes>
  <HiddenSlides>0</HiddenSlides>
  <MMClips>4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Calibri</vt:lpstr>
      <vt:lpstr>Constantia</vt:lpstr>
      <vt:lpstr>Symbol</vt:lpstr>
      <vt:lpstr>Times New Roman</vt:lpstr>
      <vt:lpstr>Wingdings 2</vt:lpstr>
      <vt:lpstr>宋体</vt:lpstr>
      <vt:lpstr>新細明體</vt:lpstr>
      <vt:lpstr>隶书</vt:lpstr>
      <vt:lpstr>Arial</vt:lpstr>
      <vt:lpstr>Flow</vt:lpstr>
      <vt:lpstr>公式</vt:lpstr>
      <vt:lpstr>Equation</vt:lpstr>
      <vt:lpstr>Chapter 6 Heapsort</vt:lpstr>
      <vt:lpstr>Outline</vt:lpstr>
      <vt:lpstr>Sorting algorithm</vt:lpstr>
      <vt:lpstr>Sorting algorithm </vt:lpstr>
      <vt:lpstr>Insertion Sort</vt:lpstr>
      <vt:lpstr>Bubble Sort</vt:lpstr>
      <vt:lpstr>Selection Sort</vt:lpstr>
      <vt:lpstr>Merge Sort</vt:lpstr>
      <vt:lpstr>Heaps (Binary heap) </vt:lpstr>
      <vt:lpstr>Heap property</vt:lpstr>
      <vt:lpstr>Basic algorithms on max heap</vt:lpstr>
      <vt:lpstr>Basic algorithms on max heap</vt:lpstr>
      <vt:lpstr>Maintaining the heap property</vt:lpstr>
      <vt:lpstr>Max-Heapify (A, i)</vt:lpstr>
      <vt:lpstr>Max-Heapify(A,2) heap-size[A] = 10</vt:lpstr>
      <vt:lpstr>Max-Heapify Complexity</vt:lpstr>
      <vt:lpstr>Building a heap </vt:lpstr>
      <vt:lpstr>Build-Max-Heap</vt:lpstr>
      <vt:lpstr>Build-Max-Heap</vt:lpstr>
      <vt:lpstr>Build-Max-Heap</vt:lpstr>
      <vt:lpstr>Time complexity</vt:lpstr>
      <vt:lpstr>Tighter Upper Bound</vt:lpstr>
      <vt:lpstr>The Heapsort algorithm </vt:lpstr>
      <vt:lpstr>The operation of Heapsort</vt:lpstr>
      <vt:lpstr>The operation of Heapsort</vt:lpstr>
      <vt:lpstr>Priority queues</vt:lpstr>
      <vt:lpstr>Two Heap Operations</vt:lpstr>
      <vt:lpstr>Max-Heap-Increase-Key (A, i, key) </vt:lpstr>
      <vt:lpstr>Heap-Increase-Key</vt:lpstr>
      <vt:lpstr>Max-Heap-Insert(A, key)</vt:lpstr>
      <vt:lpstr>Application</vt:lpstr>
      <vt:lpstr>Thinking Assignments</vt:lpstr>
      <vt:lpstr>Summary</vt:lpstr>
    </vt:vector>
  </TitlesOfParts>
  <Company>Auburn University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Collective Creativity in Scientific Communities</dc:title>
  <dc:creator>gzz0001</dc:creator>
  <cp:lastModifiedBy>Guangyu Zou</cp:lastModifiedBy>
  <cp:revision>486</cp:revision>
  <dcterms:created xsi:type="dcterms:W3CDTF">2009-06-02T20:29:18Z</dcterms:created>
  <dcterms:modified xsi:type="dcterms:W3CDTF">2017-03-19T14:21:44Z</dcterms:modified>
</cp:coreProperties>
</file>